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1" autoAdjust="0"/>
    <p:restoredTop sz="94660"/>
  </p:normalViewPr>
  <p:slideViewPr>
    <p:cSldViewPr>
      <p:cViewPr varScale="1">
        <p:scale>
          <a:sx n="68" d="100"/>
          <a:sy n="68" d="100"/>
        </p:scale>
        <p:origin x="-8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665BE-3119-485C-BF66-A2D72158F3B9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D0821-F619-42FE-8A83-518C9CA142A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D0821-F619-42FE-8A83-518C9CA142AC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58AD-2713-4619-B507-08A020F05A7B}" type="datetime1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Ivanka Cvetko</a:t>
            </a:r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1659-99C5-493E-8F31-221AF0D4752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6E47-1A02-4AA5-9D97-26F3C1129A7E}" type="datetime1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Ivanka Cvetko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1659-99C5-493E-8F31-221AF0D4752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F203-23CE-415D-9E4B-595E6D3F01B7}" type="datetime1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Ivanka Cvetko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1659-99C5-493E-8F31-221AF0D4752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5FEE-383D-409D-9BF9-50BC8259CEE8}" type="datetime1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Ivanka Cvetko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1659-99C5-493E-8F31-221AF0D4752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E8E8C-0DC1-4D0A-8C77-F0DE354436AC}" type="datetime1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Ivanka Cvetko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1659-99C5-493E-8F31-221AF0D4752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2EC8-F9DE-4426-92EB-6381E554286D}" type="datetime1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Ivanka Cvetko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1659-99C5-493E-8F31-221AF0D4752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3E4F-0621-4DAD-8D3C-4A323A4FB31E}" type="datetime1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Ivanka Cvetko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1659-99C5-493E-8F31-221AF0D4752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C61E-A27A-463D-B63A-059E90B74D88}" type="datetime1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Ivanka Cvetko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1659-99C5-493E-8F31-221AF0D4752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7DF-088B-4EAB-A15A-11F0F7E010B2}" type="datetime1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Ivanka Cvetko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1659-99C5-493E-8F31-221AF0D4752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817F-9AD8-45EB-A529-AAA7AFFB1937}" type="datetime1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Ivanka Cvetko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1659-99C5-493E-8F31-221AF0D4752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89B0-1105-4C1E-AF0B-C99FB7372D04}" type="datetime1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Ivanka Cvetko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1571659-99C5-493E-8F31-221AF0D4752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75E064-6284-4D05-BCCB-689783D9475E}" type="datetime1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hr-HR" smtClean="0"/>
              <a:t>Ivanka Cvetko</a:t>
            </a:r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571659-99C5-493E-8F31-221AF0D47529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hr/url?sa=i&amp;rct=j&amp;q=&amp;esrc=s&amp;frm=1&amp;source=images&amp;cd=&amp;cad=rja&amp;docid=8Y48EUl_aUnsqM&amp;tbnid=YYfg_RPwQBzTlM:&amp;ved=0CAUQjRw&amp;url=http://www.hdwallpapersinn.com/question-mark-pictures.html&amp;ei=OvNeUv_WJZDZsga93IGICg&amp;bvm=bv.54176721,d.bGE&amp;psig=AFQjCNHaaei1Yba_2kxB8VFYAoXtMJFThg&amp;ust=1382040729484609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9.png"/><Relationship Id="rId2" Type="http://schemas.openxmlformats.org/officeDocument/2006/relationships/hyperlink" Target="http://www.google.hr/url?sa=i&amp;rct=j&amp;q=&amp;esrc=s&amp;frm=1&amp;source=images&amp;cd=&amp;cad=rja&amp;docid=EbPFPtf9QBxCbM&amp;tbnid=JeZr-T1EVFImCM:&amp;ved=0CAUQjRw&amp;url=http://www.actionforanimals.net/forms.shtml&amp;ei=nCdgUpKICYSVtQaSm4G4Bg&amp;bvm=bv.54934254,d.bGE&amp;psig=AFQjCNFehmqNQDKiblYxbw8x7K3KEsXxRg&amp;ust=1382119668192194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hr/url?sa=i&amp;rct=j&amp;q=&amp;esrc=s&amp;frm=1&amp;source=images&amp;cd=&amp;cad=rja&amp;docid=QLJIs7lxI0KTMM&amp;tbnid=y7617IYv-tQDqM:&amp;ved=0CAUQjRw&amp;url=http://windows.microsoft.com/sr-latn-rs/windows-vista/the-desktop-overview&amp;ei=6ihgUo_hAYLNtAbBooDwDA&amp;bvm=bv.54934254,d.bGE&amp;psig=AFQjCNH52W-M9E5ggReR6vAXHxoBZ05ctA&amp;ust=1382120026520889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www.google.hr/url?sa=i&amp;rct=j&amp;q=&amp;esrc=s&amp;frm=1&amp;source=images&amp;cd=&amp;cad=rja&amp;docid=IEItXYY152dtTM&amp;tbnid=hlcEL7vHjCu0lM:&amp;ved=0CAUQjRw&amp;url=http://forum.burek.com/index.php/topic,256188.msg5043551.html&amp;ei=TChgUofPBMjQtAbLrYCwAQ&amp;bvm=bv.54934254,d.bGE&amp;psig=AFQjCNH7zFRrlLXwynKW6p5FyT5Et84IWA&amp;ust=138211983850511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hr/url?sa=i&amp;rct=j&amp;q=&amp;esrc=s&amp;frm=1&amp;source=images&amp;cd=&amp;cad=rja&amp;docid=KIFqjgTqB_ZAEM&amp;tbnid=xi1NSN8ua54-1M:&amp;ved=0CAUQjRw&amp;url=http://www.samsung.com/hr/accessibility/computer/win7/colorChange.html&amp;ei=dyxgUq64E4jMsgaMyIC4AQ&amp;bvm=bv.54934254,d.bGE&amp;psig=AFQjCNEoRN9klu7gZXqRRSpeZyF7Tm_Zmw&amp;ust=1382120655163888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8071048" cy="1828800"/>
          </a:xfrm>
        </p:spPr>
        <p:txBody>
          <a:bodyPr>
            <a:normAutofit/>
          </a:bodyPr>
          <a:lstStyle/>
          <a:p>
            <a:r>
              <a:rPr lang="hr-HR" sz="4400" dirty="0" smtClean="0"/>
              <a:t>2.3.Operacijski </a:t>
            </a:r>
            <a:r>
              <a:rPr lang="hr-HR" sz="4400" dirty="0"/>
              <a:t>sustav računala </a:t>
            </a:r>
            <a:r>
              <a:rPr lang="hr-HR" sz="4400" dirty="0" smtClean="0"/>
              <a:t>i računalni </a:t>
            </a:r>
            <a:r>
              <a:rPr lang="hr-HR" sz="4400" dirty="0"/>
              <a:t>programi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573016"/>
            <a:ext cx="7854696" cy="2160240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dirty="0" smtClean="0"/>
              <a:t>Čudesni svijet tehnike</a:t>
            </a:r>
          </a:p>
          <a:p>
            <a:r>
              <a:rPr lang="hr-HR" dirty="0" smtClean="0"/>
              <a:t>5. </a:t>
            </a:r>
            <a:r>
              <a:rPr lang="hr-HR" dirty="0" smtClean="0"/>
              <a:t>razred</a:t>
            </a:r>
            <a:endParaRPr lang="hr-HR" dirty="0" smtClean="0"/>
          </a:p>
          <a:p>
            <a:r>
              <a:rPr lang="hr-HR" dirty="0" smtClean="0"/>
              <a:t>Informatika</a:t>
            </a:r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Ivanka Cvetko</a:t>
            </a:r>
            <a:endParaRPr lang="hr-H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3854747" cy="452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Kako ćemo isključiti računalo?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Kada želimo privremeno ili trajno prekinuti rad na računalu, možemo odabrati </a:t>
            </a:r>
            <a:r>
              <a:rPr lang="vi-VN" dirty="0" smtClean="0"/>
              <a:t>jednu od ponuđenih naredbi izbornika </a:t>
            </a:r>
            <a:r>
              <a:rPr lang="hr-HR" b="1" dirty="0" smtClean="0"/>
              <a:t>Start</a:t>
            </a:r>
            <a:endParaRPr lang="hr-HR" dirty="0" smtClean="0"/>
          </a:p>
          <a:p>
            <a:r>
              <a:rPr lang="vi-VN" b="1" dirty="0" smtClean="0"/>
              <a:t>Računalo se isključuje</a:t>
            </a:r>
            <a:endParaRPr lang="hr-HR" b="1" dirty="0" smtClean="0"/>
          </a:p>
          <a:p>
            <a:pPr>
              <a:buNone/>
            </a:pPr>
            <a:r>
              <a:rPr lang="hr-HR" dirty="0" smtClean="0"/>
              <a:t>    odabirom </a:t>
            </a:r>
            <a:r>
              <a:rPr lang="hr-HR" b="1" dirty="0" smtClean="0"/>
              <a:t>Isključi računalo </a:t>
            </a:r>
          </a:p>
          <a:p>
            <a:endParaRPr lang="hr-HR" b="1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22533" name="Picture 5" descr="http://www.informatika.buzdo.com/_slike/730-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00808"/>
            <a:ext cx="4248472" cy="3960440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>
            <a:off x="2987824" y="4221088"/>
            <a:ext cx="1728192" cy="13681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292080" y="5877272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/>
              <a:t>Izgled izbornika START</a:t>
            </a:r>
            <a:endParaRPr lang="hr-HR" sz="20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Ivanka Cvetko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hr-HR" dirty="0" smtClean="0"/>
              <a:t>Kako ćemo isključiti računalo?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700808"/>
            <a:ext cx="4038600" cy="4434840"/>
          </a:xfrm>
        </p:spPr>
        <p:txBody>
          <a:bodyPr>
            <a:noAutofit/>
          </a:bodyPr>
          <a:lstStyle/>
          <a:p>
            <a:r>
              <a:rPr lang="hr-HR" sz="2200" b="1" dirty="0" smtClean="0">
                <a:latin typeface="+mj-lt"/>
              </a:rPr>
              <a:t>Spavaj – računalo se dovodi u stanje u kojemu štedi energiju, sprema otvorene </a:t>
            </a:r>
            <a:r>
              <a:rPr lang="hr-HR" sz="2200" dirty="0" smtClean="0">
                <a:latin typeface="+mj-lt"/>
              </a:rPr>
              <a:t>programe i nema prikaza na monitoru.</a:t>
            </a:r>
          </a:p>
          <a:p>
            <a:r>
              <a:rPr lang="hr-HR" sz="2200" b="1" dirty="0" smtClean="0">
                <a:latin typeface="+mj-lt"/>
              </a:rPr>
              <a:t>Zaključaj – </a:t>
            </a:r>
            <a:r>
              <a:rPr lang="hr-HR" sz="2200" dirty="0" smtClean="0">
                <a:latin typeface="+mj-lt"/>
              </a:rPr>
              <a:t>primjenjuje se ako korisnik želi na kratko vrijeme otići od računala,</a:t>
            </a:r>
            <a:r>
              <a:rPr lang="hr-HR" sz="2200" b="1" dirty="0" smtClean="0">
                <a:latin typeface="+mj-lt"/>
              </a:rPr>
              <a:t> </a:t>
            </a:r>
            <a:r>
              <a:rPr lang="it-IT" sz="2200" dirty="0" smtClean="0">
                <a:latin typeface="+mj-lt"/>
              </a:rPr>
              <a:t>a ne želi da netko drugi ima pristup.</a:t>
            </a:r>
          </a:p>
          <a:p>
            <a:r>
              <a:rPr lang="hr-HR" sz="2200" b="1" dirty="0" smtClean="0">
                <a:latin typeface="+mj-lt"/>
              </a:rPr>
              <a:t>Promjena korisnika – </a:t>
            </a:r>
            <a:r>
              <a:rPr lang="hr-HR" sz="2200" dirty="0" smtClean="0">
                <a:latin typeface="+mj-lt"/>
              </a:rPr>
              <a:t>upotrebljava se kad više korisnika upotrebljava isto računalo tj. kada drugi korisnik privremeno treba računalo. 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16833"/>
            <a:ext cx="3888431" cy="35283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8" name="Rectangle 7"/>
          <p:cNvSpPr/>
          <p:nvPr/>
        </p:nvSpPr>
        <p:spPr>
          <a:xfrm>
            <a:off x="4788024" y="5733256"/>
            <a:ext cx="3275141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2400" dirty="0" smtClean="0"/>
              <a:t>Mogućnost isključenja</a:t>
            </a:r>
            <a:endParaRPr lang="hr-HR" sz="24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Ivanka Cvetko</a:t>
            </a:r>
            <a:endParaRPr lang="hr-HR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283968" y="2420888"/>
            <a:ext cx="2232248" cy="259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635896" y="3501008"/>
            <a:ext cx="302433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203848" y="2348880"/>
            <a:ext cx="3384376" cy="2520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r>
              <a:rPr lang="hr-HR" dirty="0" smtClean="0"/>
              <a:t>Kako ćemo isključiti računalo?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Odjava – </a:t>
            </a:r>
            <a:r>
              <a:rPr lang="hr-HR" dirty="0" smtClean="0"/>
              <a:t>omogućuje zatvaranje svih programa, ali računalo ostaje uključeno.</a:t>
            </a:r>
          </a:p>
          <a:p>
            <a:r>
              <a:rPr lang="hr-HR" b="1" dirty="0" smtClean="0"/>
              <a:t>Ponovno pokreni – </a:t>
            </a:r>
            <a:r>
              <a:rPr lang="hr-HR" dirty="0" smtClean="0"/>
              <a:t>postupak isključenja i ponovnog uključenja </a:t>
            </a:r>
            <a:r>
              <a:rPr lang="hr-HR" dirty="0" smtClean="0"/>
              <a:t>računala što </a:t>
            </a:r>
            <a:r>
              <a:rPr lang="sv-SE" dirty="0" smtClean="0"/>
              <a:t>je ponekad nužno pri instalaciji novog softvera.</a:t>
            </a:r>
            <a:endParaRPr lang="hr-H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988840"/>
            <a:ext cx="4032447" cy="324035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4644008" y="5589240"/>
            <a:ext cx="36004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2400" dirty="0" smtClean="0"/>
              <a:t>Mogućnost isključenja</a:t>
            </a:r>
            <a:endParaRPr lang="hr-HR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Ivanka Cvetko</a:t>
            </a:r>
            <a:endParaRPr lang="hr-HR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347864" y="2708920"/>
            <a:ext cx="302433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779912" y="3933056"/>
            <a:ext cx="259228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r>
              <a:rPr lang="hr-HR" dirty="0" smtClean="0"/>
              <a:t>Dobro je znati</a:t>
            </a:r>
            <a:endParaRPr lang="hr-HR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2528"/>
          </a:xfrm>
        </p:spPr>
        <p:txBody>
          <a:bodyPr>
            <a:noAutofit/>
          </a:bodyPr>
          <a:lstStyle/>
          <a:p>
            <a:r>
              <a:rPr lang="hr-HR" sz="2000" dirty="0" smtClean="0"/>
              <a:t>Ako  se računalo nepravilno isključi, mogu se izgubiti podatci. </a:t>
            </a:r>
          </a:p>
          <a:p>
            <a:r>
              <a:rPr lang="hr-HR" sz="2000" dirty="0" smtClean="0"/>
              <a:t>Isto tako, neki se programi mogu oštetiti i biti neupotrebljivi za daljnju uporabu.</a:t>
            </a:r>
          </a:p>
          <a:p>
            <a:r>
              <a:rPr lang="pl-PL" sz="2000" dirty="0" smtClean="0"/>
              <a:t>Postoje programi koji se mogu besplatno upotrebljavati. </a:t>
            </a:r>
          </a:p>
          <a:p>
            <a:r>
              <a:rPr lang="pl-PL" sz="2000" dirty="0" smtClean="0"/>
              <a:t>Za druge programe </a:t>
            </a:r>
            <a:r>
              <a:rPr lang="hr-HR" sz="2000" dirty="0" smtClean="0"/>
              <a:t>moramo platiti pravo na korištenje programskog proizvoda koje se naziva licencija.</a:t>
            </a:r>
          </a:p>
          <a:p>
            <a:r>
              <a:rPr lang="hr-HR" sz="2000" dirty="0" smtClean="0"/>
              <a:t>Kada plaćamo softver, zapravo plaćajmo pravo za njegovo korištenje, a ne kupujemo sam softver. </a:t>
            </a:r>
          </a:p>
          <a:p>
            <a:pPr>
              <a:buNone/>
            </a:pPr>
            <a:r>
              <a:rPr lang="hr-HR" sz="2000" dirty="0" smtClean="0"/>
              <a:t>    Tako nabavljen softver nazivamo legalnim.</a:t>
            </a:r>
          </a:p>
          <a:p>
            <a:r>
              <a:rPr lang="hr-HR" sz="2000" dirty="0" smtClean="0"/>
              <a:t>Piratski softver je onaj za koji korisnik nema licenciju tj. posjeduje ga i koristi nelegalno. </a:t>
            </a:r>
          </a:p>
          <a:p>
            <a:pPr>
              <a:buNone/>
            </a:pPr>
            <a:r>
              <a:rPr lang="hr-HR" sz="2000" dirty="0" smtClean="0"/>
              <a:t>    To je ZABRANJENO i kažnjivo. Izrada ili preuzimanje neovlaštenih kopija softvera je kršenje zakona, bez obzira o koliko se primjeraka radi ili koliko osoba to čini.</a:t>
            </a:r>
            <a:endParaRPr lang="hr-HR" sz="20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Ivanka Cvetko</a:t>
            </a:r>
            <a:endParaRPr lang="hr-HR"/>
          </a:p>
        </p:txBody>
      </p:sp>
      <p:pic>
        <p:nvPicPr>
          <p:cNvPr id="12" name="Picture 10" descr="http://www.ss-tehnicka-vt.skole.hr/upload/ss-tehnicka-vt/images/newsimg/425/Image/depositphotos_9737522-Business-Attention-exclamation-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1656184" cy="136815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35280" cy="708688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/>
              <a:t>              PITANJA I ZADATCI ZA PROVJERU ZNANJA I SPOSOBNOSTI</a:t>
            </a:r>
            <a:endParaRPr lang="hr-H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1. Što je računalni program?</a:t>
            </a:r>
          </a:p>
          <a:p>
            <a:pPr>
              <a:buNone/>
            </a:pPr>
            <a:r>
              <a:rPr lang="hr-HR" dirty="0" smtClean="0"/>
              <a:t>2. Što je softver računala? Kako ga dijelimo?</a:t>
            </a:r>
          </a:p>
          <a:p>
            <a:pPr>
              <a:buNone/>
            </a:pPr>
            <a:r>
              <a:rPr lang="hr-HR" dirty="0" smtClean="0"/>
              <a:t>3. Koji se operacijski sustav najčešće koristi u našim  </a:t>
            </a:r>
          </a:p>
          <a:p>
            <a:pPr>
              <a:buNone/>
            </a:pPr>
            <a:r>
              <a:rPr lang="hr-HR" dirty="0" smtClean="0"/>
              <a:t>    školama?</a:t>
            </a:r>
          </a:p>
          <a:p>
            <a:pPr>
              <a:buNone/>
            </a:pPr>
            <a:r>
              <a:rPr lang="vi-VN" dirty="0" smtClean="0"/>
              <a:t>4. Opiši što se događa uključivanjem računala.</a:t>
            </a:r>
          </a:p>
          <a:p>
            <a:pPr>
              <a:buNone/>
            </a:pPr>
            <a:r>
              <a:rPr lang="hr-HR" dirty="0" smtClean="0"/>
              <a:t>5. Navedite čemu služi radna površina.</a:t>
            </a:r>
          </a:p>
          <a:p>
            <a:pPr>
              <a:buNone/>
            </a:pPr>
            <a:r>
              <a:rPr lang="hr-HR" dirty="0" smtClean="0"/>
              <a:t>6. Objasni čemu služe mape (folderi)?</a:t>
            </a:r>
          </a:p>
          <a:p>
            <a:pPr>
              <a:buNone/>
            </a:pPr>
            <a:r>
              <a:rPr lang="hr-HR" dirty="0" smtClean="0"/>
              <a:t>7. Opiši kako ćeš promijeniti sliku na radnoj površini.</a:t>
            </a:r>
          </a:p>
          <a:p>
            <a:pPr>
              <a:buNone/>
            </a:pPr>
            <a:r>
              <a:rPr lang="vi-VN" dirty="0" smtClean="0"/>
              <a:t>8. Objasni razliku između legalnog i ilegalnog (piratskog) 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    </a:t>
            </a:r>
            <a:r>
              <a:rPr lang="vi-VN" dirty="0" smtClean="0"/>
              <a:t>računalnog</a:t>
            </a:r>
            <a:r>
              <a:rPr lang="hr-HR" dirty="0" smtClean="0"/>
              <a:t> programa.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Ivanka Cvetko</a:t>
            </a:r>
            <a:endParaRPr lang="hr-HR"/>
          </a:p>
        </p:txBody>
      </p:sp>
      <p:pic>
        <p:nvPicPr>
          <p:cNvPr id="5" name="Picture 2" descr="http://www.hdwallpapersinn.com/wp-content/uploads/2013/01/question-mark-noth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1368152" cy="12515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Završni dio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b="1" dirty="0" smtClean="0"/>
              <a:t>Ključni pojmovi</a:t>
            </a:r>
            <a:r>
              <a:rPr lang="hr-HR" dirty="0" smtClean="0"/>
              <a:t>: operacijski sustav, radna površina, slikovna podloga i računalni program.</a:t>
            </a:r>
          </a:p>
          <a:p>
            <a:endParaRPr lang="hr-HR" dirty="0" smtClean="0"/>
          </a:p>
          <a:p>
            <a:r>
              <a:rPr lang="hr-HR" dirty="0" smtClean="0">
                <a:solidFill>
                  <a:srgbClr val="FF0000"/>
                </a:solidFill>
              </a:rPr>
              <a:t>Domaća zadaća: </a:t>
            </a:r>
            <a:r>
              <a:rPr lang="pl-PL" dirty="0" smtClean="0"/>
              <a:t>Riješi zadatke na RL -2.3.1.</a:t>
            </a:r>
          </a:p>
          <a:p>
            <a:r>
              <a:rPr lang="pl-PL" dirty="0" smtClean="0"/>
              <a:t>Iduća nastavna jedinica: </a:t>
            </a:r>
            <a:r>
              <a:rPr lang="pl-PL" b="1" dirty="0" smtClean="0"/>
              <a:t>Osnove pisanja teksta</a:t>
            </a:r>
          </a:p>
          <a:p>
            <a:endParaRPr lang="pl-PL" dirty="0" smtClean="0"/>
          </a:p>
          <a:p>
            <a:endParaRPr lang="pl-PL" dirty="0" smtClean="0"/>
          </a:p>
        </p:txBody>
      </p:sp>
      <p:pic>
        <p:nvPicPr>
          <p:cNvPr id="4" name="Picture 10" descr="http://www.ss-tehnicka-vt.skole.hr/upload/ss-tehnicka-vt/images/newsimg/425/Image/depositphotos_9737522-Business-Attention-exclamation-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1656184" cy="17281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r-HR" smtClean="0"/>
              <a:t>Ivanka Cvetko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4000" dirty="0" smtClean="0"/>
              <a:t>Operacijski sustav računala i računalni programi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Znamo da je temeljni zadatak računala obradba podataka i zato im je </a:t>
            </a:r>
            <a:r>
              <a:rPr lang="hr-HR" dirty="0" smtClean="0"/>
              <a:t>potreban </a:t>
            </a:r>
            <a:r>
              <a:rPr lang="hr-HR" b="1" dirty="0" smtClean="0"/>
              <a:t>računalni program</a:t>
            </a:r>
          </a:p>
          <a:p>
            <a:pPr>
              <a:buNone/>
            </a:pPr>
            <a:endParaRPr lang="hr-HR" b="1" dirty="0" smtClean="0"/>
          </a:p>
          <a:p>
            <a:pPr>
              <a:buNone/>
            </a:pPr>
            <a:r>
              <a:rPr lang="hr-HR" b="1" dirty="0" smtClean="0"/>
              <a:t>Danas ćemo učiti:</a:t>
            </a:r>
          </a:p>
          <a:p>
            <a:r>
              <a:rPr lang="hr-HR" dirty="0" smtClean="0"/>
              <a:t>O operacijskom sustavu</a:t>
            </a:r>
          </a:p>
          <a:p>
            <a:r>
              <a:rPr lang="hr-HR" dirty="0" smtClean="0"/>
              <a:t>Koja su osnovna obilježja operacijskog sustava</a:t>
            </a:r>
          </a:p>
          <a:p>
            <a:r>
              <a:rPr lang="hr-HR" dirty="0" smtClean="0"/>
              <a:t>Sličice (ikone) na radnoj površini MS Windows 7</a:t>
            </a:r>
          </a:p>
          <a:p>
            <a:r>
              <a:rPr lang="hr-HR" dirty="0" smtClean="0"/>
              <a:t>Uključivanje i isključivanje računala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r-HR" dirty="0" smtClean="0"/>
              <a:t>Ivanka Cvetko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Operacijski sustav računala i računalni programi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hr-HR" dirty="0" smtClean="0"/>
          </a:p>
          <a:p>
            <a:r>
              <a:rPr lang="hr-HR" b="1" dirty="0" smtClean="0"/>
              <a:t>Operacijski sustav </a:t>
            </a:r>
            <a:r>
              <a:rPr lang="hr-HR" dirty="0" smtClean="0"/>
              <a:t>je skup upravljačkih i kontrolnih programa nužnih za rad </a:t>
            </a:r>
            <a:r>
              <a:rPr lang="hr-HR" dirty="0" smtClean="0"/>
              <a:t>računala.</a:t>
            </a:r>
            <a:endParaRPr lang="hr-HR" dirty="0" smtClean="0"/>
          </a:p>
          <a:p>
            <a:r>
              <a:rPr lang="hr-HR" dirty="0" smtClean="0"/>
              <a:t>Računalni program je skup uputa računalu </a:t>
            </a:r>
            <a:r>
              <a:rPr lang="it-IT" dirty="0" smtClean="0"/>
              <a:t>što treba učiniti i kak</a:t>
            </a:r>
            <a:r>
              <a:rPr lang="hr-HR" dirty="0" smtClean="0"/>
              <a:t>o to </a:t>
            </a:r>
            <a:r>
              <a:rPr lang="hr-HR" dirty="0" smtClean="0"/>
              <a:t>izvesti.</a:t>
            </a:r>
            <a:endParaRPr lang="hr-HR" dirty="0" smtClean="0"/>
          </a:p>
          <a:p>
            <a:r>
              <a:rPr lang="hr-HR" dirty="0" smtClean="0"/>
              <a:t>Skup programa računala čini programska oprema ili </a:t>
            </a:r>
            <a:r>
              <a:rPr lang="hr-HR" b="1" dirty="0" smtClean="0"/>
              <a:t>softver </a:t>
            </a:r>
            <a:r>
              <a:rPr lang="hr-HR" b="1" dirty="0" smtClean="0"/>
              <a:t>računala.</a:t>
            </a:r>
            <a:endParaRPr lang="hr-HR" b="1" dirty="0" smtClean="0"/>
          </a:p>
          <a:p>
            <a:r>
              <a:rPr lang="hr-HR" dirty="0" smtClean="0"/>
              <a:t>Dijelimo ih na operacijske sustave i korisničke (primjenske) </a:t>
            </a:r>
            <a:r>
              <a:rPr lang="hr-HR" dirty="0" smtClean="0"/>
              <a:t>programe.</a:t>
            </a:r>
            <a:endParaRPr lang="hr-HR" dirty="0" smtClean="0"/>
          </a:p>
          <a:p>
            <a:r>
              <a:rPr lang="hr-HR" dirty="0" smtClean="0"/>
              <a:t>U našim se školama najviše primjenjuje operacijski sustav </a:t>
            </a:r>
            <a:r>
              <a:rPr lang="hr-HR" b="1" dirty="0" smtClean="0"/>
              <a:t>MS Windows (Xp, Vista, Windows 7, 8)</a:t>
            </a:r>
            <a:endParaRPr lang="hr-HR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r-HR" dirty="0" smtClean="0"/>
              <a:t>Ivanka Cvetko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702624" cy="826416"/>
          </a:xfrm>
        </p:spPr>
        <p:txBody>
          <a:bodyPr>
            <a:noAutofit/>
          </a:bodyPr>
          <a:lstStyle/>
          <a:p>
            <a:r>
              <a:rPr lang="vi-VN" sz="3200" dirty="0" smtClean="0"/>
              <a:t>Što se događa kad uključujemo računalo?</a:t>
            </a:r>
            <a:endParaRPr lang="hr-HR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685800" y="1700808"/>
            <a:ext cx="2743200" cy="468052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5050" y="1628800"/>
            <a:ext cx="5111750" cy="4824536"/>
          </a:xfrm>
        </p:spPr>
        <p:txBody>
          <a:bodyPr>
            <a:normAutofit fontScale="85000" lnSpcReduction="20000"/>
          </a:bodyPr>
          <a:lstStyle/>
          <a:p>
            <a:endParaRPr lang="hr-HR" dirty="0" smtClean="0"/>
          </a:p>
          <a:p>
            <a:r>
              <a:rPr lang="hr-HR" dirty="0" smtClean="0"/>
              <a:t>Uključivanjem računala </a:t>
            </a:r>
            <a:r>
              <a:rPr lang="hr-HR" b="1" dirty="0" smtClean="0"/>
              <a:t>operacijski se sustav prvi učitava </a:t>
            </a:r>
            <a:r>
              <a:rPr lang="hr-HR" dirty="0" smtClean="0"/>
              <a:t>u radnu memoriju. </a:t>
            </a:r>
          </a:p>
          <a:p>
            <a:r>
              <a:rPr lang="hr-HR" dirty="0" smtClean="0"/>
              <a:t>Taj</a:t>
            </a:r>
            <a:r>
              <a:rPr lang="hr-HR" b="1" dirty="0" smtClean="0"/>
              <a:t> </a:t>
            </a:r>
            <a:r>
              <a:rPr lang="hr-HR" dirty="0" smtClean="0"/>
              <a:t>se postupak naziva podizanjem sustava (engl. </a:t>
            </a:r>
            <a:r>
              <a:rPr lang="hr-HR" i="1" dirty="0" smtClean="0"/>
              <a:t>boot). Operacijski sustav učitava </a:t>
            </a:r>
            <a:r>
              <a:rPr lang="pl-PL" dirty="0" smtClean="0"/>
              <a:t>se iz vanjskoga spremnika (po pravilu, tvrdi disk) u radni spremnik (RAM). </a:t>
            </a:r>
          </a:p>
          <a:p>
            <a:r>
              <a:rPr lang="pl-PL" dirty="0" smtClean="0"/>
              <a:t>Računalo je spremno za rad kad se u radni spremnik učita operacijski sustav i </a:t>
            </a:r>
            <a:r>
              <a:rPr lang="hr-HR" dirty="0" smtClean="0"/>
              <a:t>svi potrebni programi.</a:t>
            </a:r>
          </a:p>
          <a:p>
            <a:r>
              <a:rPr lang="hr-HR" dirty="0" smtClean="0"/>
              <a:t>Tada se pokazivač miša pretvori iz oblika pješčanog sata </a:t>
            </a:r>
            <a:r>
              <a:rPr lang="pl-PL" dirty="0" smtClean="0"/>
              <a:t>u oblik </a:t>
            </a:r>
            <a:r>
              <a:rPr lang="pl-PL" dirty="0" smtClean="0"/>
              <a:t>strelice.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18002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437112"/>
            <a:ext cx="1728192" cy="84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3568" y="3501008"/>
            <a:ext cx="2808312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Pokazivač miša u obliku</a:t>
            </a:r>
          </a:p>
          <a:p>
            <a:r>
              <a:rPr lang="hr-HR" sz="2000" dirty="0" smtClean="0"/>
              <a:t>pješčanog sata</a:t>
            </a:r>
            <a:endParaRPr lang="hr-HR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5301208"/>
            <a:ext cx="2448272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Pokazivač miša</a:t>
            </a:r>
          </a:p>
          <a:p>
            <a:r>
              <a:rPr lang="hr-HR" sz="2000" dirty="0" smtClean="0"/>
              <a:t>u obliku strelice</a:t>
            </a:r>
            <a:endParaRPr lang="hr-HR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r-HR" dirty="0" smtClean="0"/>
              <a:t>Ivanka Cvetko</a:t>
            </a:r>
            <a:endParaRPr lang="hr-HR" dirty="0"/>
          </a:p>
        </p:txBody>
      </p:sp>
      <p:cxnSp>
        <p:nvCxnSpPr>
          <p:cNvPr id="12" name="Straight Arrow Connector 11"/>
          <p:cNvCxnSpPr>
            <a:endCxn id="1026" idx="3"/>
          </p:cNvCxnSpPr>
          <p:nvPr/>
        </p:nvCxnSpPr>
        <p:spPr>
          <a:xfrm flipH="1" flipV="1">
            <a:off x="2627784" y="2492896"/>
            <a:ext cx="1080120" cy="5040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843808" y="5013176"/>
            <a:ext cx="864096" cy="5040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400" dirty="0" smtClean="0"/>
              <a:t>Osnovna obilježja</a:t>
            </a:r>
            <a:br>
              <a:rPr lang="hr-HR" sz="4400" dirty="0" smtClean="0"/>
            </a:br>
            <a:r>
              <a:rPr lang="hr-HR" sz="4400" dirty="0" smtClean="0"/>
              <a:t>modernih operacijskih sustava:</a:t>
            </a:r>
            <a:endParaRPr lang="hr-HR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1. </a:t>
            </a:r>
            <a:r>
              <a:rPr lang="hr-HR" u="sng" dirty="0" smtClean="0"/>
              <a:t>grafičko, slikovno sučelje</a:t>
            </a:r>
            <a:r>
              <a:rPr lang="hr-HR" dirty="0" smtClean="0"/>
              <a:t>: nizom slikovnih simbola pokrećemo željeno,</a:t>
            </a:r>
          </a:p>
          <a:p>
            <a:pPr>
              <a:buNone/>
            </a:pPr>
            <a:r>
              <a:rPr lang="hr-HR" dirty="0" smtClean="0"/>
              <a:t>2. </a:t>
            </a:r>
            <a:r>
              <a:rPr lang="hr-HR" u="sng" dirty="0" smtClean="0"/>
              <a:t>višezadaćnost</a:t>
            </a:r>
            <a:r>
              <a:rPr lang="hr-HR" dirty="0" smtClean="0"/>
              <a:t>: korisnik istodobno može raditi na više programa koji se otvaraju u svojim prozorima,</a:t>
            </a:r>
          </a:p>
          <a:p>
            <a:pPr>
              <a:buNone/>
            </a:pPr>
            <a:r>
              <a:rPr lang="hr-HR" dirty="0" smtClean="0"/>
              <a:t>3. </a:t>
            </a:r>
            <a:r>
              <a:rPr lang="hr-HR" u="sng" dirty="0" smtClean="0"/>
              <a:t>mrežni i višekorisnički rad</a:t>
            </a:r>
            <a:r>
              <a:rPr lang="hr-HR" dirty="0" smtClean="0"/>
              <a:t>: podržan rad u mreži (npr. igranje), svaki </a:t>
            </a:r>
            <a:r>
              <a:rPr lang="vi-VN" dirty="0" smtClean="0"/>
              <a:t>korisnik ima drukčije prilagođen sustav s različitim ovlastima,</a:t>
            </a:r>
          </a:p>
          <a:p>
            <a:pPr>
              <a:buNone/>
            </a:pPr>
            <a:r>
              <a:rPr lang="vi-VN" dirty="0" smtClean="0"/>
              <a:t>4. </a:t>
            </a:r>
            <a:r>
              <a:rPr lang="vi-VN" u="sng" dirty="0" smtClean="0"/>
              <a:t>potpora multimedija</a:t>
            </a:r>
            <a:r>
              <a:rPr lang="vi-VN" dirty="0" smtClean="0"/>
              <a:t>: reprodukcija, uređivanje glazbe, slike i filma.</a:t>
            </a:r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Ivanka Cvetko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pPr algn="ctr"/>
            <a:r>
              <a:rPr lang="hr-HR" sz="5400" dirty="0" smtClean="0"/>
              <a:t>Radna površina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sz="2800" dirty="0" smtClean="0"/>
              <a:t>Operacijski sustav omogućuje korisniku prilagodbu računala prema njegovoj želji (izgled grafike, namještanje vremena, pozadinske slike, čuvar zaslona, namještanje pisača itd.)</a:t>
            </a:r>
          </a:p>
          <a:p>
            <a:r>
              <a:rPr lang="hr-HR" sz="2800" dirty="0" smtClean="0"/>
              <a:t>Podizanjem </a:t>
            </a:r>
            <a:r>
              <a:rPr lang="pt-BR" sz="2800" dirty="0" smtClean="0"/>
              <a:t>sustava na zaslonu pojavljuje se </a:t>
            </a:r>
            <a:r>
              <a:rPr lang="pt-BR" sz="2800" b="1" dirty="0" smtClean="0"/>
              <a:t>radna površina (engl. </a:t>
            </a:r>
            <a:r>
              <a:rPr lang="pt-BR" sz="2800" b="1" i="1" dirty="0" smtClean="0"/>
              <a:t>Desktop)</a:t>
            </a:r>
            <a:endParaRPr lang="hr-HR" sz="2800" dirty="0" smtClean="0"/>
          </a:p>
          <a:p>
            <a:endParaRPr lang="hr-H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988840"/>
            <a:ext cx="403244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0" y="5589240"/>
            <a:ext cx="4078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dirty="0" smtClean="0"/>
              <a:t>Radna površina </a:t>
            </a:r>
            <a:r>
              <a:rPr lang="hr-HR" sz="2400" b="1" dirty="0" smtClean="0"/>
              <a:t>Windows 7</a:t>
            </a:r>
            <a:endParaRPr lang="hr-HR" sz="2400" b="1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Ivanka Cvetko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pPr algn="ctr"/>
            <a:r>
              <a:rPr lang="hr-HR" sz="5400" dirty="0" smtClean="0"/>
              <a:t>Radna površina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Na radnoj su površini smješteni grafički objekti kojima se koristimo za </a:t>
            </a:r>
            <a:r>
              <a:rPr lang="nn-NO" dirty="0" smtClean="0"/>
              <a:t>rad: ikone, pokazivač miša i programska </a:t>
            </a:r>
            <a:r>
              <a:rPr lang="nn-NO" dirty="0" smtClean="0"/>
              <a:t>traka</a:t>
            </a:r>
            <a:r>
              <a:rPr lang="hr-HR" dirty="0" smtClean="0"/>
              <a:t>.</a:t>
            </a:r>
            <a:endParaRPr lang="hr-HR" dirty="0" smtClean="0"/>
          </a:p>
          <a:p>
            <a:r>
              <a:rPr lang="hr-HR" dirty="0" smtClean="0"/>
              <a:t>Ikone su sličice koje predočuju programe, mape i datoteke te omogućuju brz pristup tim </a:t>
            </a:r>
            <a:r>
              <a:rPr lang="hr-HR" dirty="0" smtClean="0"/>
              <a:t>objektima.</a:t>
            </a:r>
            <a:endParaRPr lang="hr-H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132856"/>
            <a:ext cx="4320480" cy="24482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6" name="Rectangle 5"/>
          <p:cNvSpPr/>
          <p:nvPr/>
        </p:nvSpPr>
        <p:spPr>
          <a:xfrm>
            <a:off x="5076056" y="4869160"/>
            <a:ext cx="2774421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800" dirty="0" smtClean="0"/>
              <a:t>Ikone (sličice) sustava</a:t>
            </a:r>
            <a:endParaRPr lang="hr-HR" sz="2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Ivanka Cvetko</a:t>
            </a:r>
            <a:endParaRPr lang="hr-HR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508104" y="4221088"/>
            <a:ext cx="216024" cy="5760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372200" y="4293096"/>
            <a:ext cx="0" cy="5124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524328" y="4293096"/>
            <a:ext cx="432048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/>
          <a:lstStyle/>
          <a:p>
            <a:pPr algn="ctr"/>
            <a:r>
              <a:rPr lang="hr-HR" sz="4800" dirty="0" smtClean="0"/>
              <a:t>Radna površina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Korisnik može stvoriti ikone </a:t>
            </a:r>
            <a:r>
              <a:rPr lang="hr-HR" i="1" dirty="0" smtClean="0"/>
              <a:t>datoteka</a:t>
            </a:r>
            <a:r>
              <a:rPr lang="hr-HR" dirty="0" smtClean="0"/>
              <a:t> </a:t>
            </a:r>
            <a:r>
              <a:rPr lang="hr-HR" i="1" dirty="0" smtClean="0"/>
              <a:t>(files), mapa (folders) i prečaca (shortcuts)</a:t>
            </a:r>
          </a:p>
          <a:p>
            <a:r>
              <a:rPr lang="hr-HR" b="1" dirty="0" smtClean="0"/>
              <a:t>Mape (folderi</a:t>
            </a:r>
            <a:r>
              <a:rPr lang="hr-HR" dirty="0" smtClean="0"/>
              <a:t>) spremišta su za dokumente i imaju izgled fascikla (papirnate </a:t>
            </a:r>
            <a:r>
              <a:rPr lang="pl-PL" dirty="0" smtClean="0"/>
              <a:t>mape) u koju spremamo papire.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098" name="Picture 2" descr="http://www.actionforanimals.net/Assets/Images/word_file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484784"/>
            <a:ext cx="1656184" cy="1368152"/>
          </a:xfrm>
          <a:prstGeom prst="rect">
            <a:avLst/>
          </a:prstGeom>
          <a:noFill/>
        </p:spPr>
      </p:pic>
      <p:pic>
        <p:nvPicPr>
          <p:cNvPr id="4100" name="Picture 4" descr="http://www.howtogeek.com/wp-content/uploads/2007/10/image70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780928"/>
            <a:ext cx="3409950" cy="1715642"/>
          </a:xfrm>
          <a:prstGeom prst="rect">
            <a:avLst/>
          </a:prstGeom>
          <a:noFill/>
        </p:spPr>
      </p:pic>
      <p:pic>
        <p:nvPicPr>
          <p:cNvPr id="4102" name="Picture 6" descr="http://res1.windows.microsoft.com/resbox/sr/windows%20vista/main/8f1dbebb-8151-4530-81e1-2f74c724651b_0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4437112"/>
            <a:ext cx="3168352" cy="1944216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flipV="1">
            <a:off x="3995936" y="2420888"/>
            <a:ext cx="1800200" cy="22229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284240" y="3791149"/>
            <a:ext cx="1800200" cy="22229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483768" y="3435276"/>
            <a:ext cx="4248472" cy="17219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Ivanka Cvetko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r>
              <a:rPr lang="hr-HR" sz="4800" dirty="0" smtClean="0"/>
              <a:t>Radna površina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Izgled radne površine možemo promijeniti i urediti prema </a:t>
            </a:r>
            <a:r>
              <a:rPr lang="hr-HR" dirty="0" smtClean="0"/>
              <a:t>vlastitom ukusu desnom </a:t>
            </a:r>
            <a:r>
              <a:rPr lang="hr-HR" dirty="0" smtClean="0"/>
              <a:t>tipkom miša bilo gdje na radnoj </a:t>
            </a:r>
            <a:r>
              <a:rPr lang="hr-HR" dirty="0" smtClean="0"/>
              <a:t>površini.</a:t>
            </a:r>
            <a:endParaRPr lang="hr-HR" dirty="0" smtClean="0"/>
          </a:p>
          <a:p>
            <a:r>
              <a:rPr lang="hr-HR" dirty="0" smtClean="0"/>
              <a:t>Treba odabrati </a:t>
            </a:r>
            <a:r>
              <a:rPr lang="hr-HR" i="1" dirty="0" smtClean="0"/>
              <a:t>Prilagodi i namjestiti opcije radne površine. </a:t>
            </a:r>
          </a:p>
          <a:p>
            <a:r>
              <a:rPr lang="hr-HR" dirty="0" smtClean="0"/>
              <a:t>Odabirom mogućnosti</a:t>
            </a:r>
            <a:r>
              <a:rPr lang="hr-HR" i="1" dirty="0" smtClean="0"/>
              <a:t> Pozadina radne površine </a:t>
            </a:r>
            <a:r>
              <a:rPr lang="hr-HR" dirty="0" smtClean="0"/>
              <a:t>može se promijeniti </a:t>
            </a:r>
            <a:r>
              <a:rPr lang="hr-HR" b="1" dirty="0" smtClean="0"/>
              <a:t>slika na radnoj površini</a:t>
            </a:r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4499992" y="5877272"/>
            <a:ext cx="421596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000" dirty="0" smtClean="0"/>
              <a:t>Promjena postavki radne površine</a:t>
            </a:r>
            <a:endParaRPr lang="hr-HR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99992" y="1920085"/>
            <a:ext cx="4320480" cy="3597147"/>
          </a:xfrm>
        </p:spPr>
        <p:txBody>
          <a:bodyPr>
            <a:normAutofit fontScale="92500" lnSpcReduction="20000"/>
          </a:bodyPr>
          <a:lstStyle/>
          <a:p>
            <a:endParaRPr lang="hr-HR" dirty="0"/>
          </a:p>
        </p:txBody>
      </p:sp>
      <p:pic>
        <p:nvPicPr>
          <p:cNvPr id="21508" name="Picture 4" descr="http://www.samsung.com/hr/accessibility/images/Changing-colours-in-Windows-7-img-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00808"/>
            <a:ext cx="4392488" cy="3857625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Ivanka Cvetko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329</TotalTime>
  <Words>900</Words>
  <Application>Microsoft Office PowerPoint</Application>
  <PresentationFormat>On-screen Show (4:3)</PresentationFormat>
  <Paragraphs>107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2.3.Operacijski sustav računala i računalni programi</vt:lpstr>
      <vt:lpstr>Operacijski sustav računala i računalni programi</vt:lpstr>
      <vt:lpstr>Operacijski sustav računala i računalni programi</vt:lpstr>
      <vt:lpstr>Što se događa kad uključujemo računalo?</vt:lpstr>
      <vt:lpstr>Osnovna obilježja modernih operacijskih sustava:</vt:lpstr>
      <vt:lpstr>Radna površina</vt:lpstr>
      <vt:lpstr>Radna površina</vt:lpstr>
      <vt:lpstr>Radna površina</vt:lpstr>
      <vt:lpstr>Radna površina</vt:lpstr>
      <vt:lpstr>Kako ćemo isključiti računalo?</vt:lpstr>
      <vt:lpstr>Kako ćemo isključiti računalo?</vt:lpstr>
      <vt:lpstr>Kako ćemo isključiti računalo?</vt:lpstr>
      <vt:lpstr>Dobro je znati</vt:lpstr>
      <vt:lpstr>              PITANJA I ZADATCI ZA PROVJERU ZNANJA I SPOSOBNOSTI</vt:lpstr>
      <vt:lpstr>                 Završni dio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2.3.Operacijski sustav računala i računalni programi</dc:title>
  <dc:creator>Ivanka</dc:creator>
  <cp:lastModifiedBy>Ivanka</cp:lastModifiedBy>
  <cp:revision>42</cp:revision>
  <dcterms:created xsi:type="dcterms:W3CDTF">2013-10-16T21:59:30Z</dcterms:created>
  <dcterms:modified xsi:type="dcterms:W3CDTF">2013-10-31T15:53:26Z</dcterms:modified>
</cp:coreProperties>
</file>