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59" r:id="rId5"/>
    <p:sldId id="257" r:id="rId6"/>
    <p:sldId id="261" r:id="rId7"/>
    <p:sldId id="262" r:id="rId8"/>
    <p:sldId id="263" r:id="rId9"/>
    <p:sldId id="260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DBAE726-F94B-4CCD-8E3A-487077E32DA4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8CE930-F145-4CC9-935B-511133AB645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E726-F94B-4CCD-8E3A-487077E32DA4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E930-F145-4CC9-935B-511133AB645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E726-F94B-4CCD-8E3A-487077E32DA4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E930-F145-4CC9-935B-511133AB645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BAE726-F94B-4CCD-8E3A-487077E32DA4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8CE930-F145-4CC9-935B-511133AB645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DBAE726-F94B-4CCD-8E3A-487077E32DA4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8CE930-F145-4CC9-935B-511133AB645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E726-F94B-4CCD-8E3A-487077E32DA4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E930-F145-4CC9-935B-511133AB645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E726-F94B-4CCD-8E3A-487077E32DA4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E930-F145-4CC9-935B-511133AB645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BAE726-F94B-4CCD-8E3A-487077E32DA4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8CE930-F145-4CC9-935B-511133AB645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E726-F94B-4CCD-8E3A-487077E32DA4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E930-F145-4CC9-935B-511133AB645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BAE726-F94B-4CCD-8E3A-487077E32DA4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8CE930-F145-4CC9-935B-511133AB645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BAE726-F94B-4CCD-8E3A-487077E32DA4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8CE930-F145-4CC9-935B-511133AB645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BAE726-F94B-4CCD-8E3A-487077E32DA4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8CE930-F145-4CC9-935B-511133AB645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hr/url?sa=i&amp;rct=j&amp;q=&amp;esrc=s&amp;frm=1&amp;source=images&amp;cd=&amp;cad=rja&amp;docid=8Y48EUl_aUnsqM&amp;tbnid=YYfg_RPwQBzTlM:&amp;ved=0CAUQjRw&amp;url=http://www.hdwallpapersinn.com/question-mark-pictures.html&amp;ei=OvNeUv_WJZDZsga93IGICg&amp;bvm=bv.54176721,d.bGE&amp;psig=AFQjCNHaaei1Yba_2kxB8VFYAoXtMJFThg&amp;ust=1382040729484609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2780928"/>
            <a:ext cx="6390456" cy="2088232"/>
          </a:xfrm>
        </p:spPr>
        <p:txBody>
          <a:bodyPr/>
          <a:lstStyle/>
          <a:p>
            <a:r>
              <a:rPr lang="nn-NO" dirty="0" smtClean="0"/>
              <a:t>5.2. Brisanje, kopiranje </a:t>
            </a:r>
            <a:r>
              <a:rPr lang="hr-HR" dirty="0" smtClean="0"/>
              <a:t> </a:t>
            </a:r>
            <a:r>
              <a:rPr lang="nn-NO" dirty="0" smtClean="0"/>
              <a:t>i </a:t>
            </a:r>
            <a:r>
              <a:rPr lang="hr-HR" dirty="0" smtClean="0"/>
              <a:t>   </a:t>
            </a:r>
            <a:br>
              <a:rPr lang="hr-HR" dirty="0" smtClean="0"/>
            </a:br>
            <a:r>
              <a:rPr lang="hr-HR" dirty="0" smtClean="0"/>
              <a:t>       </a:t>
            </a:r>
            <a:r>
              <a:rPr lang="nn-NO" dirty="0" smtClean="0"/>
              <a:t>zamjena</a:t>
            </a:r>
            <a:r>
              <a:rPr lang="hr-HR" dirty="0" smtClean="0"/>
              <a:t> dijelova teksta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Čudesni svijet tehnike, </a:t>
            </a:r>
            <a:r>
              <a:rPr lang="hr-HR" dirty="0" smtClean="0"/>
              <a:t>6. razred</a:t>
            </a:r>
          </a:p>
          <a:p>
            <a:r>
              <a:rPr lang="hr-HR" dirty="0" smtClean="0"/>
              <a:t>Informatika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88640"/>
            <a:ext cx="3168352" cy="360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Traženje i zamjena riječ/riječi u tekstu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467600" cy="4557120"/>
          </a:xfrm>
        </p:spPr>
        <p:txBody>
          <a:bodyPr>
            <a:normAutofit/>
          </a:bodyPr>
          <a:lstStyle/>
          <a:p>
            <a:r>
              <a:rPr lang="hr-HR" dirty="0" smtClean="0"/>
              <a:t>Rabeći </a:t>
            </a:r>
            <a:r>
              <a:rPr lang="hr-HR" i="1" dirty="0" smtClean="0"/>
              <a:t>MS Word, pokatkad se pojavljuje potreba zamjene većega broja </a:t>
            </a:r>
            <a:r>
              <a:rPr lang="hr-HR" i="1" u="sng" dirty="0" smtClean="0"/>
              <a:t>istih riječi </a:t>
            </a:r>
            <a:r>
              <a:rPr lang="pl-PL" dirty="0" smtClean="0"/>
              <a:t>u tekstu. To radimo tako da na kartici </a:t>
            </a:r>
            <a:r>
              <a:rPr lang="pl-PL" b="1" dirty="0" smtClean="0"/>
              <a:t>Polazno/Home </a:t>
            </a:r>
            <a:r>
              <a:rPr lang="pl-PL" dirty="0" smtClean="0"/>
              <a:t>kliknemo na gumb </a:t>
            </a:r>
            <a:r>
              <a:rPr lang="vi-VN" b="1" dirty="0" smtClean="0"/>
              <a:t>Pronađi</a:t>
            </a:r>
            <a:r>
              <a:rPr lang="hr-HR" dirty="0" smtClean="0"/>
              <a:t>,</a:t>
            </a:r>
            <a:r>
              <a:rPr lang="vi-VN" dirty="0" smtClean="0"/>
              <a:t> a tada</a:t>
            </a:r>
            <a:r>
              <a:rPr lang="hr-HR" dirty="0" smtClean="0"/>
              <a:t> će se pojaviti prozor </a:t>
            </a:r>
            <a:r>
              <a:rPr lang="hr-HR" b="1" dirty="0" smtClean="0"/>
              <a:t>Pronađi/Find i Zamijeni/Replace</a:t>
            </a:r>
          </a:p>
          <a:p>
            <a:endParaRPr lang="hr-HR" b="1" dirty="0" smtClean="0"/>
          </a:p>
          <a:p>
            <a:r>
              <a:rPr lang="hr-HR" dirty="0" smtClean="0"/>
              <a:t>Ako primjerice u prostor za unos teksta unesemo riječ </a:t>
            </a:r>
            <a:r>
              <a:rPr lang="hr-HR" b="1" dirty="0" smtClean="0"/>
              <a:t>„film“, </a:t>
            </a:r>
            <a:r>
              <a:rPr lang="en-US" i="1" dirty="0" smtClean="0"/>
              <a:t>MS Word </a:t>
            </a:r>
            <a:r>
              <a:rPr lang="en-US" i="1" dirty="0" err="1" smtClean="0"/>
              <a:t>će</a:t>
            </a:r>
            <a:r>
              <a:rPr lang="en-US" i="1" dirty="0" smtClean="0"/>
              <a:t> </a:t>
            </a:r>
            <a:r>
              <a:rPr lang="en-US" i="1" dirty="0" err="1" smtClean="0"/>
              <a:t>pronaći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označiti</a:t>
            </a:r>
            <a:r>
              <a:rPr lang="hr-HR" i="1" dirty="0" smtClean="0"/>
              <a:t> </a:t>
            </a:r>
            <a:r>
              <a:rPr lang="hr-HR" dirty="0" smtClean="0"/>
              <a:t>sve riječi koje sadržavaju tekst </a:t>
            </a:r>
            <a:r>
              <a:rPr lang="hr-HR" i="1" dirty="0" smtClean="0"/>
              <a:t>film</a:t>
            </a:r>
            <a:r>
              <a:rPr lang="hr-HR" dirty="0" smtClean="0"/>
              <a:t> u sebi</a:t>
            </a:r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pic>
        <p:nvPicPr>
          <p:cNvPr id="5" name="Picture 4" descr="zamje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1600" y="4365104"/>
            <a:ext cx="756084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/>
              <a:t>Na kartici </a:t>
            </a:r>
            <a:r>
              <a:rPr lang="pl-PL" sz="2200" b="1" dirty="0" smtClean="0"/>
              <a:t>Polazno/Home kliknemo na gumb </a:t>
            </a:r>
            <a:r>
              <a:rPr lang="vi-VN" sz="2200" b="1" dirty="0" smtClean="0"/>
              <a:t>Pronađi</a:t>
            </a:r>
            <a:r>
              <a:rPr lang="hr-HR" sz="2200" b="1" dirty="0" smtClean="0"/>
              <a:t>/Find i Zamijeni</a:t>
            </a:r>
            <a:r>
              <a:rPr lang="vi-VN" sz="2200" b="1" dirty="0" smtClean="0"/>
              <a:t>(Replace)</a:t>
            </a:r>
            <a:r>
              <a:rPr lang="hr-HR" sz="2200" dirty="0" smtClean="0"/>
              <a:t> </a:t>
            </a:r>
          </a:p>
          <a:p>
            <a:r>
              <a:rPr lang="hr-HR" sz="2200" dirty="0" smtClean="0"/>
              <a:t>Otvara se prozor Pronađi i Zamijeni.</a:t>
            </a:r>
          </a:p>
          <a:p>
            <a:r>
              <a:rPr lang="hr-HR" sz="2200" dirty="0" smtClean="0"/>
              <a:t>U prostor za unos teksta unesemo riječ (ili riječi) koje želimo pronaći ili zamijeniti u tekstu.</a:t>
            </a:r>
            <a:endParaRPr lang="hr-HR" sz="2200" b="1" dirty="0" smtClean="0"/>
          </a:p>
        </p:txBody>
      </p:sp>
      <p:sp>
        <p:nvSpPr>
          <p:cNvPr id="7" name="Oval 6"/>
          <p:cNvSpPr/>
          <p:nvPr/>
        </p:nvSpPr>
        <p:spPr>
          <a:xfrm>
            <a:off x="8532440" y="404664"/>
            <a:ext cx="611560" cy="50405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9" name="Straight Arrow Connector 8"/>
          <p:cNvCxnSpPr>
            <a:endCxn id="7" idx="3"/>
          </p:cNvCxnSpPr>
          <p:nvPr/>
        </p:nvCxnSpPr>
        <p:spPr>
          <a:xfrm flipV="1">
            <a:off x="6948264" y="834903"/>
            <a:ext cx="1673737" cy="36022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475656" y="2348880"/>
            <a:ext cx="1224136" cy="28803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 ponovimo što smo naučili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1. Navedite i primijenite dva načina označivanja riječi u tekstu.</a:t>
            </a:r>
          </a:p>
          <a:p>
            <a:pPr>
              <a:buNone/>
            </a:pPr>
            <a:r>
              <a:rPr lang="hr-HR" dirty="0" smtClean="0"/>
              <a:t>2. Čemu služi gumb </a:t>
            </a:r>
            <a:r>
              <a:rPr lang="hr-HR" b="1" dirty="0" smtClean="0"/>
              <a:t>kopiraj?</a:t>
            </a:r>
          </a:p>
          <a:p>
            <a:pPr>
              <a:buNone/>
            </a:pPr>
            <a:r>
              <a:rPr lang="hr-HR" dirty="0" smtClean="0"/>
              <a:t>3. Navedite i primijenite dva načina kopiranja teksta.</a:t>
            </a:r>
          </a:p>
          <a:p>
            <a:pPr>
              <a:buNone/>
            </a:pPr>
            <a:r>
              <a:rPr lang="hr-HR" dirty="0" smtClean="0"/>
              <a:t>4. Opišite i prikažite postupak premještanja teksta.</a:t>
            </a:r>
          </a:p>
          <a:p>
            <a:pPr>
              <a:buNone/>
            </a:pPr>
            <a:r>
              <a:rPr lang="vi-VN" dirty="0" smtClean="0"/>
              <a:t>5. U čemu je razlika između kopiranja i premještanja teksta? Prikažite</a:t>
            </a:r>
            <a:r>
              <a:rPr lang="hr-HR" dirty="0" smtClean="0"/>
              <a:t> </a:t>
            </a:r>
            <a:r>
              <a:rPr lang="pl-PL" dirty="0" smtClean="0"/>
              <a:t>učinke jedne i druge radnje.</a:t>
            </a:r>
          </a:p>
          <a:p>
            <a:pPr>
              <a:buNone/>
            </a:pPr>
            <a:r>
              <a:rPr lang="pl-PL" dirty="0" smtClean="0"/>
              <a:t>6. U tekstu „O Zvjezdanim ratovima“ riječi </a:t>
            </a:r>
            <a:r>
              <a:rPr lang="pl-PL" b="1" dirty="0" smtClean="0"/>
              <a:t>Zvjezdani ratovi zamijenite </a:t>
            </a:r>
            <a:r>
              <a:rPr lang="vi-VN" dirty="0" smtClean="0"/>
              <a:t>riječima </a:t>
            </a:r>
            <a:r>
              <a:rPr lang="vi-VN" b="1" dirty="0" smtClean="0"/>
              <a:t>Međugalaktički ratovi.</a:t>
            </a:r>
            <a:endParaRPr lang="hr-HR" dirty="0"/>
          </a:p>
        </p:txBody>
      </p:sp>
      <p:pic>
        <p:nvPicPr>
          <p:cNvPr id="5" name="Picture 2" descr="http://www.hdwallpapersinn.com/wp-content/uploads/2013/01/question-mark-noth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60648"/>
            <a:ext cx="1368152" cy="12515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završni dio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b="1" dirty="0" smtClean="0"/>
              <a:t>Ključni pojmovi: </a:t>
            </a:r>
            <a:r>
              <a:rPr lang="hr-HR" dirty="0" smtClean="0"/>
              <a:t>brisanje, kopiranje,  </a:t>
            </a:r>
          </a:p>
          <a:p>
            <a:pPr>
              <a:buNone/>
            </a:pPr>
            <a:r>
              <a:rPr lang="hr-HR" dirty="0" smtClean="0"/>
              <a:t>                                    premještanje i zamjena teksta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Domaća zadaća: </a:t>
            </a:r>
            <a:r>
              <a:rPr lang="pl-PL" dirty="0" smtClean="0"/>
              <a:t>Riješi zadatke na RL – 5.2.1.</a:t>
            </a:r>
          </a:p>
          <a:p>
            <a:pPr>
              <a:buNone/>
            </a:pPr>
            <a:r>
              <a:rPr lang="hr-HR" dirty="0" smtClean="0"/>
              <a:t>    Provjeri na svojemu osobnom računalu koji je operativni sustav instaliran.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Sljedeća nastavna jedinica:</a:t>
            </a:r>
            <a:r>
              <a:rPr lang="hr-HR" dirty="0" smtClean="0"/>
              <a:t>  </a:t>
            </a:r>
            <a:r>
              <a:rPr lang="hr-HR" b="1" dirty="0" smtClean="0"/>
              <a:t>Mape i </a:t>
            </a:r>
            <a:r>
              <a:rPr lang="hr-HR" b="1" dirty="0" smtClean="0"/>
              <a:t>datoteke</a:t>
            </a:r>
          </a:p>
          <a:p>
            <a:pPr>
              <a:buNone/>
            </a:pPr>
            <a:endParaRPr lang="hr-HR" b="1" dirty="0" smtClean="0"/>
          </a:p>
          <a:p>
            <a:pPr algn="r">
              <a:buNone/>
            </a:pPr>
            <a:endParaRPr lang="hr-HR" b="1" dirty="0" smtClean="0"/>
          </a:p>
          <a:p>
            <a:pPr>
              <a:buNone/>
            </a:pPr>
            <a:endParaRPr lang="hr-HR" b="1" dirty="0" smtClean="0"/>
          </a:p>
          <a:p>
            <a:pPr algn="r">
              <a:buNone/>
            </a:pPr>
            <a:endParaRPr lang="hr-HR" b="1" dirty="0"/>
          </a:p>
        </p:txBody>
      </p:sp>
      <p:pic>
        <p:nvPicPr>
          <p:cNvPr id="4" name="Picture 10" descr="http://www.ss-tehnicka-vt.skole.hr/upload/ss-tehnicka-vt/images/newsimg/425/Image/depositphotos_9737522-Business-Attention-exclamation-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1656184" cy="136815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Brisanje, kopiranje </a:t>
            </a:r>
            <a:r>
              <a:rPr lang="hr-HR" dirty="0" smtClean="0"/>
              <a:t> </a:t>
            </a:r>
            <a:r>
              <a:rPr lang="nn-NO" dirty="0" smtClean="0"/>
              <a:t>i </a:t>
            </a:r>
            <a:r>
              <a:rPr lang="hr-HR" dirty="0" smtClean="0"/>
              <a:t>   </a:t>
            </a:r>
            <a:br>
              <a:rPr lang="hr-HR" dirty="0" smtClean="0"/>
            </a:br>
            <a:r>
              <a:rPr lang="hr-HR" dirty="0" smtClean="0"/>
              <a:t>       </a:t>
            </a:r>
            <a:r>
              <a:rPr lang="nn-NO" dirty="0" smtClean="0"/>
              <a:t>zamjena</a:t>
            </a:r>
            <a:r>
              <a:rPr lang="hr-HR" dirty="0" smtClean="0"/>
              <a:t> dijelova teksta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U ovoj temi obradit ćemo i naučiti: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Označivati riječ, red, odlomak</a:t>
            </a:r>
          </a:p>
          <a:p>
            <a:r>
              <a:rPr lang="hr-HR" dirty="0" smtClean="0"/>
              <a:t>Koje su vrste prikaza (pogleda) na dokument</a:t>
            </a:r>
          </a:p>
          <a:p>
            <a:r>
              <a:rPr lang="hr-HR" dirty="0" smtClean="0"/>
              <a:t>Uređivati tekst-izgled slova</a:t>
            </a:r>
          </a:p>
          <a:p>
            <a:r>
              <a:rPr lang="hr-HR" dirty="0" smtClean="0"/>
              <a:t>Brisati, kopirati i premještati tekst</a:t>
            </a:r>
          </a:p>
          <a:p>
            <a:r>
              <a:rPr lang="hr-HR" dirty="0" smtClean="0"/>
              <a:t>Zamijeniti veći broj istih riječi nekom novom</a:t>
            </a:r>
          </a:p>
          <a:p>
            <a:r>
              <a:rPr lang="hr-HR" dirty="0" smtClean="0"/>
              <a:t>Spremiti tekst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/>
          <a:lstStyle/>
          <a:p>
            <a:r>
              <a:rPr lang="hr-HR" dirty="0" smtClean="0"/>
              <a:t>Označivanje riječi, reda, odlomka i cijelog dokumenta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dirty="0" smtClean="0"/>
              <a:t>Pri uređivanju teksta </a:t>
            </a:r>
            <a:r>
              <a:rPr lang="vi-VN" i="1" dirty="0" smtClean="0"/>
              <a:t>Zvjezdani ratovi naučili smo da riječ ili odlomak možemo</a:t>
            </a:r>
            <a:r>
              <a:rPr lang="hr-HR" i="1" dirty="0" smtClean="0"/>
              <a:t> </a:t>
            </a:r>
            <a:r>
              <a:rPr lang="hr-HR" dirty="0" smtClean="0"/>
              <a:t>označiti uporabom miša (</a:t>
            </a:r>
            <a:r>
              <a:rPr lang="hr-HR" i="1" dirty="0" smtClean="0"/>
              <a:t>pritisni i povuci). Postoje brojni načini označivanja teksta,</a:t>
            </a:r>
            <a:r>
              <a:rPr lang="hr-HR" dirty="0" smtClean="0"/>
              <a:t>primjerice.</a:t>
            </a:r>
          </a:p>
          <a:p>
            <a:r>
              <a:rPr lang="hr-HR" dirty="0" smtClean="0"/>
              <a:t>Riječ možemo označiti </a:t>
            </a:r>
            <a:r>
              <a:rPr lang="hr-HR" u="sng" dirty="0" smtClean="0"/>
              <a:t>dvostrukim klikom </a:t>
            </a:r>
            <a:r>
              <a:rPr lang="hr-HR" dirty="0" smtClean="0"/>
              <a:t>na nju.</a:t>
            </a:r>
          </a:p>
          <a:p>
            <a:r>
              <a:rPr lang="hr-HR" dirty="0" smtClean="0"/>
              <a:t>Rečenicu možemo označiti tako da pritisnemo </a:t>
            </a:r>
            <a:r>
              <a:rPr lang="hr-HR" u="sng" dirty="0" smtClean="0"/>
              <a:t>tipku Ctrl</a:t>
            </a:r>
            <a:r>
              <a:rPr lang="hr-HR" b="1" u="sng" dirty="0" smtClean="0"/>
              <a:t> </a:t>
            </a:r>
            <a:r>
              <a:rPr lang="hr-HR" u="sng" dirty="0" smtClean="0"/>
              <a:t>i pritisnemo lijevu tipku miša </a:t>
            </a:r>
            <a:r>
              <a:rPr lang="hr-HR" dirty="0" smtClean="0"/>
              <a:t>bilo gdje u željenoj rečenici.</a:t>
            </a:r>
          </a:p>
          <a:p>
            <a:r>
              <a:rPr lang="pl-PL" dirty="0" smtClean="0"/>
              <a:t>Red označujemo jednim lijevim klikom miša u prostoru lijeve margine (</a:t>
            </a:r>
            <a:r>
              <a:rPr lang="pl-PL" i="1" dirty="0" smtClean="0"/>
              <a:t>kad miš poprimi oblik strelice).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Označivanje riječi, reda, odlomka i cijelog dokumenta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Odlomak označujemo </a:t>
            </a:r>
            <a:r>
              <a:rPr lang="pl-PL" u="sng" dirty="0" smtClean="0"/>
              <a:t>dvostrukim klikom </a:t>
            </a:r>
            <a:r>
              <a:rPr lang="pl-PL" dirty="0" smtClean="0"/>
              <a:t>miša na prostoru lijeve margine(</a:t>
            </a:r>
            <a:r>
              <a:rPr lang="pl-PL" i="1" dirty="0" smtClean="0"/>
              <a:t>kad miš poprimi oblik strelice) ili trostrukim klikom miša bilo gdje u</a:t>
            </a:r>
            <a:r>
              <a:rPr lang="hr-HR" dirty="0" smtClean="0"/>
              <a:t>odlomku.</a:t>
            </a:r>
          </a:p>
          <a:p>
            <a:r>
              <a:rPr lang="hr-HR" dirty="0" smtClean="0"/>
              <a:t>Više redaka označit ćemo tako da u prostoru lijeve margine pritisnemo lijevu tipku miša te se pomičemo gore ili dolje preko redaka koje želimooznačiti te otpustimo tipku miša.</a:t>
            </a:r>
          </a:p>
          <a:p>
            <a:r>
              <a:rPr lang="hr-HR" dirty="0" smtClean="0"/>
              <a:t>Više nesusjednih redaka označit ćemo tako da u prostoru lijeve margine pritisnemo tipku </a:t>
            </a:r>
            <a:r>
              <a:rPr lang="hr-HR" b="1" dirty="0" smtClean="0"/>
              <a:t>Ctrl + lijevu tipku miša na željene retke.</a:t>
            </a:r>
          </a:p>
          <a:p>
            <a:r>
              <a:rPr lang="pl-PL" dirty="0" smtClean="0"/>
              <a:t>Cijeli dokument označujemo </a:t>
            </a:r>
            <a:r>
              <a:rPr lang="pl-PL" u="sng" dirty="0" smtClean="0"/>
              <a:t>trostrukim klikom </a:t>
            </a:r>
            <a:r>
              <a:rPr lang="pl-PL" dirty="0" smtClean="0"/>
              <a:t>miša u prostoru lijeve </a:t>
            </a:r>
            <a:r>
              <a:rPr lang="hr-HR" dirty="0" smtClean="0"/>
              <a:t>margine ili na kartici </a:t>
            </a:r>
            <a:r>
              <a:rPr lang="hr-HR" b="1" dirty="0" smtClean="0"/>
              <a:t>Polazno/Home            Odaberi         Odaberi sve,</a:t>
            </a:r>
          </a:p>
          <a:p>
            <a:pPr>
              <a:buNone/>
            </a:pPr>
            <a:r>
              <a:rPr lang="hr-HR" b="1" dirty="0" smtClean="0"/>
              <a:t>    </a:t>
            </a:r>
            <a:r>
              <a:rPr lang="hr-HR" dirty="0" smtClean="0"/>
              <a:t>a možemo to učiniti i tipkovničkom kraticom </a:t>
            </a:r>
            <a:r>
              <a:rPr lang="hr-HR" b="1" dirty="0" smtClean="0"/>
              <a:t>(Ctrl+A) </a:t>
            </a:r>
            <a:r>
              <a:rPr lang="hr-HR" i="1" dirty="0" smtClean="0"/>
              <a:t>.</a:t>
            </a:r>
            <a:endParaRPr lang="hr-H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220072" y="551723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131840" y="551723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Kopiranje i premještanje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5040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2800" dirty="0" smtClean="0"/>
              <a:t>Kopiranje</a:t>
            </a:r>
            <a:endParaRPr lang="hr-HR" sz="2800" dirty="0"/>
          </a:p>
        </p:txBody>
      </p:sp>
      <p:sp>
        <p:nvSpPr>
          <p:cNvPr id="8" name="Right Arrow 7"/>
          <p:cNvSpPr/>
          <p:nvPr/>
        </p:nvSpPr>
        <p:spPr>
          <a:xfrm>
            <a:off x="971600" y="2636912"/>
            <a:ext cx="1296144" cy="504056"/>
          </a:xfrm>
          <a:prstGeom prst="rightArrow">
            <a:avLst>
              <a:gd name="adj1" fmla="val 50000"/>
              <a:gd name="adj2" fmla="val 304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r-HR" dirty="0"/>
          </a:p>
        </p:txBody>
      </p:sp>
      <p:sp>
        <p:nvSpPr>
          <p:cNvPr id="11" name="Right Arrow 10"/>
          <p:cNvSpPr/>
          <p:nvPr/>
        </p:nvSpPr>
        <p:spPr>
          <a:xfrm>
            <a:off x="4860032" y="2636912"/>
            <a:ext cx="1296144" cy="504056"/>
          </a:xfrm>
          <a:prstGeom prst="rightArrow">
            <a:avLst>
              <a:gd name="adj1" fmla="val 50000"/>
              <a:gd name="adj2" fmla="val 304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r-HR" dirty="0"/>
          </a:p>
        </p:txBody>
      </p:sp>
      <p:sp>
        <p:nvSpPr>
          <p:cNvPr id="12" name="Right Arrow 11"/>
          <p:cNvSpPr/>
          <p:nvPr/>
        </p:nvSpPr>
        <p:spPr>
          <a:xfrm>
            <a:off x="1115616" y="4653136"/>
            <a:ext cx="1296144" cy="504056"/>
          </a:xfrm>
          <a:prstGeom prst="rightArrow">
            <a:avLst>
              <a:gd name="adj1" fmla="val 50000"/>
              <a:gd name="adj2" fmla="val 304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r-HR" dirty="0"/>
          </a:p>
        </p:txBody>
      </p:sp>
      <p:sp>
        <p:nvSpPr>
          <p:cNvPr id="13" name="Right Arrow 12"/>
          <p:cNvSpPr/>
          <p:nvPr/>
        </p:nvSpPr>
        <p:spPr>
          <a:xfrm>
            <a:off x="1115616" y="5301208"/>
            <a:ext cx="1296144" cy="504056"/>
          </a:xfrm>
          <a:prstGeom prst="rightArrow">
            <a:avLst>
              <a:gd name="adj1" fmla="val 50000"/>
              <a:gd name="adj2" fmla="val 304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r-HR" dirty="0"/>
          </a:p>
        </p:txBody>
      </p:sp>
      <p:sp>
        <p:nvSpPr>
          <p:cNvPr id="14" name="TextBox 13"/>
          <p:cNvSpPr txBox="1"/>
          <p:nvPr/>
        </p:nvSpPr>
        <p:spPr>
          <a:xfrm>
            <a:off x="2771800" y="4005064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 </a:t>
            </a:r>
            <a:r>
              <a:rPr lang="hr-HR" sz="2800" dirty="0" smtClean="0"/>
              <a:t>Premještanje </a:t>
            </a:r>
            <a:endParaRPr lang="hr-HR" sz="2800" dirty="0"/>
          </a:p>
        </p:txBody>
      </p:sp>
      <p:sp>
        <p:nvSpPr>
          <p:cNvPr id="15" name="Right Arrow 14"/>
          <p:cNvSpPr/>
          <p:nvPr/>
        </p:nvSpPr>
        <p:spPr>
          <a:xfrm>
            <a:off x="971600" y="3212976"/>
            <a:ext cx="1296144" cy="504056"/>
          </a:xfrm>
          <a:prstGeom prst="rightArrow">
            <a:avLst>
              <a:gd name="adj1" fmla="val 50000"/>
              <a:gd name="adj2" fmla="val 304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r-HR" dirty="0"/>
          </a:p>
        </p:txBody>
      </p:sp>
      <p:sp>
        <p:nvSpPr>
          <p:cNvPr id="16" name="Right Arrow 15"/>
          <p:cNvSpPr/>
          <p:nvPr/>
        </p:nvSpPr>
        <p:spPr>
          <a:xfrm>
            <a:off x="4860032" y="3212976"/>
            <a:ext cx="1296144" cy="504056"/>
          </a:xfrm>
          <a:prstGeom prst="rightArrow">
            <a:avLst>
              <a:gd name="adj1" fmla="val 50000"/>
              <a:gd name="adj2" fmla="val 304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45 -0.00532 L 0.41545 -0.005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327 -0.00532 L 0.41754 -0.0053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Brisanje teksta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Rabeći </a:t>
            </a:r>
            <a:r>
              <a:rPr lang="hr-HR" i="1" dirty="0" smtClean="0"/>
              <a:t>WordPad, brisali smo tekst </a:t>
            </a:r>
            <a:r>
              <a:rPr lang="hr-HR" dirty="0" smtClean="0"/>
              <a:t>l</a:t>
            </a:r>
            <a:r>
              <a:rPr lang="pl-PL" dirty="0" smtClean="0"/>
              <a:t>ijevo i desno od pokazivača tipkama </a:t>
            </a:r>
            <a:r>
              <a:rPr lang="hr-HR" b="1" dirty="0" smtClean="0"/>
              <a:t>Backspace i Delete </a:t>
            </a:r>
            <a:r>
              <a:rPr lang="pl-PL" dirty="0" smtClean="0"/>
              <a:t>brišući slovo po slovo. To je, naravno, </a:t>
            </a:r>
            <a:r>
              <a:rPr lang="hr-HR" dirty="0" smtClean="0"/>
              <a:t>jako spor način brisanja. </a:t>
            </a:r>
          </a:p>
          <a:p>
            <a:r>
              <a:rPr lang="hr-HR" dirty="0" smtClean="0"/>
              <a:t>Iskoristimo svoje poznavanje označivanja </a:t>
            </a:r>
            <a:r>
              <a:rPr lang="pl-PL" dirty="0" smtClean="0"/>
              <a:t>teksta te označimo tekst koji želimo </a:t>
            </a:r>
            <a:r>
              <a:rPr lang="hr-HR" dirty="0" smtClean="0"/>
              <a:t>obrisati i obrišimo ga pritiskom na tipku </a:t>
            </a:r>
            <a:r>
              <a:rPr lang="hr-HR" b="1" dirty="0" smtClean="0"/>
              <a:t>Delete.</a:t>
            </a:r>
          </a:p>
          <a:p>
            <a:r>
              <a:rPr lang="hr-HR" dirty="0" smtClean="0"/>
              <a:t>Označeni tekst možemo obrisati pritiskom na gumb </a:t>
            </a:r>
            <a:r>
              <a:rPr lang="hr-HR" b="1" dirty="0" smtClean="0"/>
              <a:t>Izreži,  </a:t>
            </a:r>
            <a:r>
              <a:rPr lang="hr-HR" dirty="0" smtClean="0"/>
              <a:t>a možemo to učiniti i tipkovničkom kraticom(</a:t>
            </a:r>
            <a:r>
              <a:rPr lang="hr-HR" b="1" dirty="0" smtClean="0"/>
              <a:t>Ctrl+X).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Kopiranje teksta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i="1" dirty="0" smtClean="0"/>
              <a:t>MS Word nam omogućuje da postojeći tekst </a:t>
            </a:r>
            <a:r>
              <a:rPr lang="hr-HR" b="1" i="1" dirty="0" smtClean="0"/>
              <a:t>kopiramo (umnožimo).</a:t>
            </a:r>
          </a:p>
          <a:p>
            <a:r>
              <a:rPr lang="hr-HR" dirty="0" smtClean="0"/>
              <a:t>Označimo naziv </a:t>
            </a:r>
            <a:r>
              <a:rPr lang="hr-HR" b="1" dirty="0" smtClean="0"/>
              <a:t>Zvjezdani ratovi te na kartici Polazno/Home kliknemo </a:t>
            </a:r>
            <a:r>
              <a:rPr lang="hr-HR" dirty="0" smtClean="0"/>
              <a:t>na gumb </a:t>
            </a:r>
            <a:r>
              <a:rPr lang="hr-HR" b="1" dirty="0" smtClean="0"/>
              <a:t>Kopiraj (Copy) </a:t>
            </a:r>
            <a:r>
              <a:rPr lang="hr-HR" dirty="0" smtClean="0"/>
              <a:t>ili se koristimo tipkovničkom kraticom </a:t>
            </a:r>
            <a:r>
              <a:rPr lang="en-US" dirty="0" smtClean="0"/>
              <a:t>(</a:t>
            </a:r>
            <a:r>
              <a:rPr lang="en-US" b="1" dirty="0" err="1" smtClean="0"/>
              <a:t>Ctrl+C</a:t>
            </a:r>
            <a:r>
              <a:rPr lang="en-US" b="1" dirty="0" smtClean="0"/>
              <a:t>)</a:t>
            </a:r>
            <a:r>
              <a:rPr lang="hr-HR" b="1" dirty="0" smtClean="0"/>
              <a:t>.</a:t>
            </a:r>
            <a:r>
              <a:rPr lang="hr-HR" dirty="0" smtClean="0"/>
              <a:t> </a:t>
            </a:r>
          </a:p>
          <a:p>
            <a:r>
              <a:rPr lang="hr-HR" dirty="0" smtClean="0"/>
              <a:t>Zatim pokazivač dovedemo na mjesto gdje želimo kopirati tekst, te na kartici </a:t>
            </a:r>
            <a:r>
              <a:rPr lang="hr-HR" b="1" dirty="0" smtClean="0"/>
              <a:t>Polazno/Home </a:t>
            </a:r>
            <a:r>
              <a:rPr lang="hr-HR" dirty="0" smtClean="0"/>
              <a:t>kliknemo na gumb </a:t>
            </a:r>
            <a:r>
              <a:rPr lang="hr-HR" b="1" dirty="0" smtClean="0"/>
              <a:t>Zalijepi (Paste) ili se koristimo </a:t>
            </a:r>
            <a:r>
              <a:rPr lang="hr-HR" dirty="0" smtClean="0"/>
              <a:t>tipkovničkom kraticom (</a:t>
            </a:r>
            <a:r>
              <a:rPr lang="hr-HR" b="1" dirty="0" smtClean="0"/>
              <a:t>Ctrl+V).</a:t>
            </a:r>
          </a:p>
          <a:p>
            <a:r>
              <a:rPr lang="hr-HR" b="1" dirty="0" smtClean="0"/>
              <a:t> </a:t>
            </a:r>
            <a:r>
              <a:rPr lang="hr-HR" dirty="0" smtClean="0"/>
              <a:t>postupak ponovimo nekoliko puta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Premještanje teksta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i="1" dirty="0" smtClean="0"/>
              <a:t>MS Word nam omogućuje lako premještanje teksta po dokumentu. Primjerice, </a:t>
            </a:r>
            <a:r>
              <a:rPr lang="pl-PL" dirty="0" smtClean="0"/>
              <a:t>označimo zadnju rečenicu u tekstu te na kartici </a:t>
            </a:r>
            <a:r>
              <a:rPr lang="pl-PL" b="1" dirty="0" smtClean="0"/>
              <a:t>Polazno/Home </a:t>
            </a:r>
            <a:r>
              <a:rPr lang="pl-PL" dirty="0" smtClean="0"/>
              <a:t>kliknemo na </a:t>
            </a:r>
            <a:r>
              <a:rPr lang="hr-HR" dirty="0" smtClean="0"/>
              <a:t>gumb </a:t>
            </a:r>
            <a:r>
              <a:rPr lang="hr-HR" b="1" dirty="0" smtClean="0"/>
              <a:t>izreži (</a:t>
            </a:r>
            <a:r>
              <a:rPr lang="hr-HR" b="1" i="1" dirty="0" smtClean="0"/>
              <a:t>Cut) </a:t>
            </a:r>
            <a:r>
              <a:rPr lang="hr-HR" i="1" dirty="0" smtClean="0"/>
              <a:t>ili se koristimo tipkovničkom kraticom </a:t>
            </a:r>
            <a:r>
              <a:rPr lang="hr-HR" dirty="0" smtClean="0"/>
              <a:t>(</a:t>
            </a:r>
            <a:r>
              <a:rPr lang="hr-HR" b="1" dirty="0" smtClean="0"/>
              <a:t>Ctrl+X).</a:t>
            </a:r>
          </a:p>
          <a:p>
            <a:r>
              <a:rPr lang="hr-HR" b="1" dirty="0" smtClean="0"/>
              <a:t> </a:t>
            </a:r>
            <a:r>
              <a:rPr lang="hr-HR" dirty="0" smtClean="0"/>
              <a:t>Dovedemo pokazivač na mjesto gdje želimo kopirati tekst, pa na kartici </a:t>
            </a:r>
            <a:r>
              <a:rPr lang="hr-HR" b="1" dirty="0" smtClean="0"/>
              <a:t>Polazno/Home </a:t>
            </a:r>
            <a:r>
              <a:rPr lang="hr-HR" dirty="0" smtClean="0"/>
              <a:t>kliknemo na gumb </a:t>
            </a:r>
            <a:r>
              <a:rPr lang="hr-HR" b="1" dirty="0" smtClean="0"/>
              <a:t>zalijepi (</a:t>
            </a:r>
            <a:r>
              <a:rPr lang="hr-HR" b="1" i="1" dirty="0" smtClean="0"/>
              <a:t>Paste) </a:t>
            </a:r>
            <a:r>
              <a:rPr lang="hr-HR" i="1" dirty="0" smtClean="0"/>
              <a:t>ili se </a:t>
            </a:r>
            <a:r>
              <a:rPr lang="hr-HR" dirty="0" smtClean="0"/>
              <a:t>koristimo tipkovničkom kraticom (</a:t>
            </a:r>
            <a:r>
              <a:rPr lang="hr-HR" b="1" dirty="0" smtClean="0"/>
              <a:t>Ctrl+V). </a:t>
            </a:r>
          </a:p>
          <a:p>
            <a:r>
              <a:rPr lang="hr-HR" dirty="0" smtClean="0"/>
              <a:t>Tekst i ostali sadržaji koje </a:t>
            </a:r>
            <a:r>
              <a:rPr lang="vi-VN" dirty="0" smtClean="0"/>
              <a:t>izrežemo privremeno budu pohranjeni u međuspremniku (</a:t>
            </a:r>
            <a:r>
              <a:rPr lang="vi-VN" i="1" dirty="0" smtClean="0"/>
              <a:t>Clipboard).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Kopiranje i premještanje teksta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hr-HR" b="1" dirty="0" smtClean="0"/>
          </a:p>
          <a:p>
            <a:pPr algn="ctr"/>
            <a:r>
              <a:rPr lang="hr-HR" sz="2200" b="1" dirty="0" smtClean="0"/>
              <a:t>Kopiranje  teksta</a:t>
            </a:r>
          </a:p>
          <a:p>
            <a:r>
              <a:rPr lang="hr-HR" u="sng" dirty="0" smtClean="0">
                <a:solidFill>
                  <a:srgbClr val="FF0000"/>
                </a:solidFill>
              </a:rPr>
              <a:t>Zvjezdani ratovi</a:t>
            </a:r>
          </a:p>
          <a:p>
            <a:pPr algn="r"/>
            <a:r>
              <a:rPr lang="hr-HR" u="sng" dirty="0" smtClean="0">
                <a:solidFill>
                  <a:srgbClr val="FF0000"/>
                </a:solidFill>
              </a:rPr>
              <a:t>Zvjezdani ratovi</a:t>
            </a:r>
          </a:p>
          <a:p>
            <a:pPr algn="r"/>
            <a:r>
              <a:rPr lang="hr-HR" u="sng" dirty="0" smtClean="0">
                <a:solidFill>
                  <a:srgbClr val="FF0000"/>
                </a:solidFill>
              </a:rPr>
              <a:t>Zvjezdani ratovi</a:t>
            </a:r>
          </a:p>
          <a:p>
            <a:pPr algn="r"/>
            <a:r>
              <a:rPr lang="hr-HR" u="sng" dirty="0" smtClean="0">
                <a:solidFill>
                  <a:srgbClr val="FF0000"/>
                </a:solidFill>
              </a:rPr>
              <a:t>Zvjezdani ratovi</a:t>
            </a:r>
          </a:p>
          <a:p>
            <a:pPr algn="r"/>
            <a:endParaRPr lang="hr-HR" u="sng" dirty="0" smtClean="0">
              <a:solidFill>
                <a:srgbClr val="FF0000"/>
              </a:solidFill>
            </a:endParaRPr>
          </a:p>
          <a:p>
            <a:pPr algn="r"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endParaRPr lang="hr-HR" dirty="0" smtClean="0">
              <a:solidFill>
                <a:srgbClr val="FF0000"/>
              </a:solidFill>
            </a:endParaRPr>
          </a:p>
          <a:p>
            <a:pPr algn="ctr"/>
            <a:r>
              <a:rPr lang="hr-HR" sz="2200" b="1" dirty="0" smtClean="0"/>
              <a:t>Premještanje teksta</a:t>
            </a:r>
          </a:p>
          <a:p>
            <a:r>
              <a:rPr lang="hr-HR" dirty="0" smtClean="0">
                <a:solidFill>
                  <a:srgbClr val="FF0000"/>
                </a:solidFill>
                <a:latin typeface="Arial Black" pitchFamily="34" charset="0"/>
              </a:rPr>
              <a:t>Zvjezdani ratovi</a:t>
            </a:r>
          </a:p>
          <a:p>
            <a:pPr algn="r"/>
            <a:r>
              <a:rPr lang="hr-HR" dirty="0" smtClean="0">
                <a:solidFill>
                  <a:srgbClr val="FF0000"/>
                </a:solidFill>
                <a:latin typeface="Arial Black" pitchFamily="34" charset="0"/>
              </a:rPr>
              <a:t>Zvjezdani ratovi</a:t>
            </a:r>
          </a:p>
          <a:p>
            <a:pPr algn="r"/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449</TotalTime>
  <Words>728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5.2. Brisanje, kopiranje  i            zamjena dijelova teksta</vt:lpstr>
      <vt:lpstr>Brisanje, kopiranje  i            zamjena dijelova teksta</vt:lpstr>
      <vt:lpstr>Označivanje riječi, reda, odlomka i cijelog dokumenta</vt:lpstr>
      <vt:lpstr>Označivanje riječi, reda, odlomka i cijelog dokumenta</vt:lpstr>
      <vt:lpstr>Kopiranje i premještanje</vt:lpstr>
      <vt:lpstr>Brisanje teksta</vt:lpstr>
      <vt:lpstr>Kopiranje teksta</vt:lpstr>
      <vt:lpstr>Premještanje teksta</vt:lpstr>
      <vt:lpstr>Kopiranje i premještanje teksta</vt:lpstr>
      <vt:lpstr>Traženje i zamjena riječ/riječi u tekstu</vt:lpstr>
      <vt:lpstr>Slide 11</vt:lpstr>
      <vt:lpstr>                   ponovimo što smo naučili</vt:lpstr>
      <vt:lpstr>                 završni dio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Ivanka</dc:creator>
  <cp:lastModifiedBy>Ivanka</cp:lastModifiedBy>
  <cp:revision>49</cp:revision>
  <dcterms:created xsi:type="dcterms:W3CDTF">2013-10-21T20:08:18Z</dcterms:created>
  <dcterms:modified xsi:type="dcterms:W3CDTF">2013-10-31T15:35:14Z</dcterms:modified>
</cp:coreProperties>
</file>