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7492C-7F8B-4A39-8BC0-211179D46E8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E9DFD-5B55-4709-91A5-CF2DF519F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frm=1&amp;source=images&amp;cd=&amp;cad=rja&amp;docid=8Y48EUl_aUnsqM&amp;tbnid=YYfg_RPwQBzTlM:&amp;ved=0CAUQjRw&amp;url=http://www.hdwallpapersinn.com/question-mark-pictures.html&amp;ei=OvNeUv_WJZDZsga93IGICg&amp;bvm=bv.54176721,d.bGE&amp;psig=AFQjCNHaaei1Yba_2kxB8VFYAoXtMJFThg&amp;ust=138204072948460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1oOpzoXj7J0XMM&amp;tbnid=Uho2HbaNWDaLvM:&amp;ved=0CAUQjRw&amp;url=http://sucurac.com/uncategorized/tataajdemo-opet-zvat-na-telefon-nori-triba-jos-novca-da-bi-mogla-ic-kod-doktora/&amp;ei=Zr5dUqDXOo7Dswbl84DQBA&amp;bvm=bv.54176721,d.Yms&amp;psig=AFQjCNGemjYU7p6klnLrAuBxdaH3QMtZyQ&amp;ust=138196161874191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frm=1&amp;source=images&amp;cd=&amp;cad=rja&amp;docid=1oOpzoXj7J0XMM&amp;tbnid=Uho2HbaNWDaLvM:&amp;ved=0CAUQjRw&amp;url=http://sucurac.com/uncategorized/tataajdemo-opet-zvat-na-telefon-nori-triba-jos-novca-da-bi-mogla-ic-kod-doktora/&amp;ei=Zr5dUqDXOo7Dswbl84DQBA&amp;bvm=bv.54176721,d.Yms&amp;psig=AFQjCNGemjYU7p6klnLrAuBxdaH3QMtZyQ&amp;ust=13819616187419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me.prezime@skole.h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mail.carnet.hr/login.php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456928"/>
          </a:xfrm>
        </p:spPr>
        <p:txBody>
          <a:bodyPr/>
          <a:lstStyle/>
          <a:p>
            <a:r>
              <a:rPr lang="hr-HR" dirty="0" smtClean="0"/>
              <a:t>5.4. Elektronička pošta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Čudesni svijet tehnike, </a:t>
            </a:r>
            <a:r>
              <a:rPr lang="hr-HR" dirty="0" smtClean="0"/>
              <a:t>6. razred</a:t>
            </a:r>
          </a:p>
          <a:p>
            <a:r>
              <a:rPr lang="hr-HR" dirty="0" smtClean="0"/>
              <a:t>Informatika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312368" cy="38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Kako provjeriti pristiglu poštu i poslati novu poruku?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3429000"/>
            <a:ext cx="37444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Prijavom u sustav webmaila automatski se primaju poruke koje su poslane na vašu elektroničku adresu </a:t>
            </a:r>
          </a:p>
          <a:p>
            <a:r>
              <a:rPr lang="hr-HR" dirty="0" smtClean="0"/>
              <a:t>Stanje novih poruka možete provjeriti odabirom </a:t>
            </a:r>
            <a:r>
              <a:rPr lang="hr-HR" b="1" dirty="0" smtClean="0"/>
              <a:t>provjeri poštu</a:t>
            </a:r>
            <a:r>
              <a:rPr lang="hr-HR" dirty="0" smtClean="0"/>
              <a:t>.</a:t>
            </a:r>
            <a:endParaRPr lang="hr-HR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683568" y="2276872"/>
            <a:ext cx="792088" cy="216779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2564904"/>
            <a:ext cx="576064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napisati i poslati novu poruku</a:t>
            </a:r>
            <a:endParaRPr lang="hr-HR" sz="2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971600" y="2132856"/>
            <a:ext cx="504056" cy="6628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23528" y="2060848"/>
            <a:ext cx="64807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026063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8367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Prima:</a:t>
            </a:r>
            <a:r>
              <a:rPr lang="hr-HR" dirty="0" smtClean="0"/>
              <a:t>  upišite elektroničku </a:t>
            </a:r>
            <a:r>
              <a:rPr lang="pl-PL" dirty="0" smtClean="0"/>
              <a:t>adresu primatelja poruke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967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Naslov</a:t>
            </a:r>
            <a:r>
              <a:rPr lang="hr-HR" b="1" dirty="0" smtClean="0"/>
              <a:t>:</a:t>
            </a:r>
            <a:r>
              <a:rPr lang="nb-NO" dirty="0" smtClean="0"/>
              <a:t> naziv poruke</a:t>
            </a:r>
            <a:endParaRPr lang="hr-HR" dirty="0"/>
          </a:p>
        </p:txBody>
      </p:sp>
      <p:sp>
        <p:nvSpPr>
          <p:cNvPr id="7" name="Oval 6"/>
          <p:cNvSpPr/>
          <p:nvPr/>
        </p:nvSpPr>
        <p:spPr>
          <a:xfrm>
            <a:off x="0" y="980728"/>
            <a:ext cx="4675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0" y="1268760"/>
            <a:ext cx="46754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763688" y="3429000"/>
            <a:ext cx="48245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 smtClean="0"/>
              <a:t>Nakon</a:t>
            </a:r>
            <a:r>
              <a:rPr lang="hr-HR" b="1" dirty="0" smtClean="0"/>
              <a:t> </a:t>
            </a:r>
            <a:r>
              <a:rPr lang="hr-HR" dirty="0" smtClean="0"/>
              <a:t>što ste upisali tekst, poruku šaljete klikom lijevom tipkom miša na poveznicu </a:t>
            </a:r>
            <a:r>
              <a:rPr lang="hr-HR" b="1" dirty="0" smtClean="0"/>
              <a:t>Pošalji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348880"/>
            <a:ext cx="33123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Tekst </a:t>
            </a:r>
            <a:r>
              <a:rPr lang="vi-VN" dirty="0" smtClean="0"/>
              <a:t>poruke upisujete u prostor predviđen za pisanje teksta, </a:t>
            </a:r>
            <a:r>
              <a:rPr lang="vi-VN" b="1" dirty="0" smtClean="0"/>
              <a:t>tijelo poruke.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0" y="836712"/>
            <a:ext cx="89644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516216" y="2132856"/>
            <a:ext cx="24482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Zaglavlje poruke </a:t>
            </a:r>
            <a:endParaRPr lang="hr-HR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00392" y="1916832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9" idx="5"/>
          </p:cNvCxnSpPr>
          <p:nvPr/>
        </p:nvCxnSpPr>
        <p:spPr>
          <a:xfrm flipH="1" flipV="1">
            <a:off x="583462" y="722523"/>
            <a:ext cx="1180226" cy="31681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0" y="476672"/>
            <a:ext cx="6835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251520" y="4581128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Poštanski sandučić CARNet Webmaila ograničenog je kapaciteta, što znači da ukupna veličina poruka i priloga ne smije prijeći tu vrijednost jer, u suprotnom, </a:t>
            </a:r>
            <a:r>
              <a:rPr lang="it-IT" sz="2000" dirty="0" smtClean="0"/>
              <a:t>ne bismo više mogli primati poruke. Stoga je potrebno povremeno obrisati poruke</a:t>
            </a:r>
            <a:r>
              <a:rPr lang="hr-HR" sz="2000" dirty="0" smtClean="0"/>
              <a:t> koje vam više nisu potrebne.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hr-HR" dirty="0" smtClean="0"/>
              <a:t>Brisanje poruke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Brisanje se izvodi tako da se desnim klikom miša na poruku koju želite obrisati otvorite padajući izbornik s kojeg se odabere naredba </a:t>
            </a:r>
            <a:r>
              <a:rPr lang="hr-HR" b="1" dirty="0" smtClean="0"/>
              <a:t>Obriši. </a:t>
            </a:r>
          </a:p>
          <a:p>
            <a:r>
              <a:rPr lang="hr-HR" dirty="0" smtClean="0"/>
              <a:t>Obrisana poruka odlazi u koš za smeće i prije trajnog brisanja može se vratiti na izvorno mjesto. </a:t>
            </a:r>
          </a:p>
          <a:p>
            <a:r>
              <a:rPr lang="hr-HR" dirty="0" smtClean="0"/>
              <a:t>Ako poruku želite </a:t>
            </a:r>
            <a:r>
              <a:rPr lang="hr-HR" u="sng" dirty="0" smtClean="0"/>
              <a:t>trajno izbrisati</a:t>
            </a:r>
            <a:r>
              <a:rPr lang="hr-HR" dirty="0" smtClean="0"/>
              <a:t>, odaberite gumb </a:t>
            </a:r>
            <a:r>
              <a:rPr lang="hr-HR" b="1" dirty="0" smtClean="0"/>
              <a:t>Ostalo </a:t>
            </a:r>
            <a:r>
              <a:rPr lang="hr-HR" dirty="0" smtClean="0"/>
              <a:t>i s padajućeg izbornika naredbu</a:t>
            </a:r>
            <a:r>
              <a:rPr lang="hr-HR" b="1" dirty="0" smtClean="0"/>
              <a:t> Isprazni obrisano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endCxn id="16" idx="2"/>
          </p:cNvCxnSpPr>
          <p:nvPr/>
        </p:nvCxnSpPr>
        <p:spPr>
          <a:xfrm flipV="1">
            <a:off x="3203848" y="5373216"/>
            <a:ext cx="165618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2"/>
          </p:cNvCxnSpPr>
          <p:nvPr/>
        </p:nvCxnSpPr>
        <p:spPr>
          <a:xfrm flipV="1">
            <a:off x="1835696" y="2744924"/>
            <a:ext cx="3456384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92080" y="2564904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4860032" y="5157192"/>
            <a:ext cx="26642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hr-HR" dirty="0" smtClean="0"/>
              <a:t>Elektronička pošta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Kad završite rad s elektroničkom poštom, iz webmail sustava odjavljujete se odabirom poveznice </a:t>
            </a:r>
            <a:r>
              <a:rPr lang="hr-HR" b="1" dirty="0" smtClean="0"/>
              <a:t>Odjava.</a:t>
            </a:r>
          </a:p>
          <a:p>
            <a:r>
              <a:rPr lang="hr-HR" dirty="0" smtClean="0"/>
              <a:t>Adresa elektroničke pošte (</a:t>
            </a:r>
            <a:r>
              <a:rPr lang="hr-HR" i="1" dirty="0" smtClean="0"/>
              <a:t>e-mail) j</a:t>
            </a:r>
            <a:r>
              <a:rPr lang="hr-HR" dirty="0" smtClean="0"/>
              <a:t>edinstvena je za svakog korisnika i ne postoje</a:t>
            </a:r>
            <a:r>
              <a:rPr lang="hr-HR" i="1" dirty="0" smtClean="0"/>
              <a:t> </a:t>
            </a:r>
            <a:r>
              <a:rPr lang="hr-HR" dirty="0" smtClean="0"/>
              <a:t>dvije osobe na svijetu s istom adresom.</a:t>
            </a:r>
          </a:p>
          <a:p>
            <a:r>
              <a:rPr lang="hr-HR" dirty="0" smtClean="0"/>
              <a:t> Svaka adresa elektroničke pošte </a:t>
            </a:r>
            <a:r>
              <a:rPr lang="pl-PL" dirty="0" smtClean="0"/>
              <a:t>sastoji se od dvaju dijelova razdvojenih znakom </a:t>
            </a:r>
            <a:r>
              <a:rPr lang="pl-PL" b="1" dirty="0" smtClean="0"/>
              <a:t>@(</a:t>
            </a:r>
            <a:r>
              <a:rPr lang="pl-PL" b="1" i="1" dirty="0" smtClean="0"/>
              <a:t>čitaj: et). </a:t>
            </a:r>
          </a:p>
          <a:p>
            <a:r>
              <a:rPr lang="pl-PL" dirty="0" smtClean="0"/>
              <a:t>Na lijevoj je strani </a:t>
            </a:r>
            <a:r>
              <a:rPr lang="hr-HR" dirty="0" smtClean="0"/>
              <a:t>adrese </a:t>
            </a:r>
            <a:r>
              <a:rPr lang="hr-HR" b="1" dirty="0" smtClean="0"/>
              <a:t>korisničko ime, </a:t>
            </a:r>
            <a:r>
              <a:rPr lang="hr-HR" dirty="0" smtClean="0"/>
              <a:t>a desno od znaka</a:t>
            </a:r>
            <a:r>
              <a:rPr lang="hr-HR" b="1" dirty="0" smtClean="0"/>
              <a:t> @ naziv pružatelja usluga.</a:t>
            </a:r>
          </a:p>
          <a:p>
            <a:r>
              <a:rPr lang="hr-HR" dirty="0" smtClean="0"/>
              <a:t> Na standardnoj </a:t>
            </a:r>
            <a:r>
              <a:rPr lang="pl-PL" dirty="0" smtClean="0"/>
              <a:t>tipkovnici ne postoji zasebna tipka za znak @, već se taj znak dobije </a:t>
            </a:r>
            <a:r>
              <a:rPr lang="hr-HR" dirty="0" smtClean="0"/>
              <a:t>kombinacijom tipki ALT GR i V na tipkovnici s hrvatskim rasporedom znakova.</a:t>
            </a:r>
          </a:p>
          <a:p>
            <a:r>
              <a:rPr lang="hr-HR" dirty="0" smtClean="0"/>
              <a:t>Adresa elektroničke pošte ne može sadržavati hrvatske znakove Č, Ć, Đ, Š i Ž. U adresi elektroničke pošte računalo ne razlikuje mala i velika slova, ali </a:t>
            </a:r>
            <a:r>
              <a:rPr lang="hr-HR" u="sng" dirty="0" smtClean="0"/>
              <a:t>je uobičajeno da se rabe mala slova.</a:t>
            </a:r>
            <a:endParaRPr lang="hr-H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 što moramo paziti pri komunikaciji</a:t>
            </a:r>
            <a:br>
              <a:rPr lang="hr-HR" dirty="0" smtClean="0"/>
            </a:br>
            <a:r>
              <a:rPr lang="hr-HR" dirty="0" smtClean="0"/>
              <a:t>elektroničkom poštom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r>
              <a:rPr lang="hr-HR" dirty="0" smtClean="0"/>
              <a:t>Pri komunikaciji elektroničkom poštom moramo posebnu pozornost posvetiti sigurnosti. </a:t>
            </a:r>
          </a:p>
          <a:p>
            <a:r>
              <a:rPr lang="hr-HR" dirty="0" smtClean="0"/>
              <a:t>Opasnosti koje prijete vašem računalu zloćudni su programi, tzv. </a:t>
            </a:r>
            <a:r>
              <a:rPr lang="hr-HR" b="1" dirty="0" smtClean="0"/>
              <a:t>virusi</a:t>
            </a:r>
            <a:r>
              <a:rPr lang="hr-HR" dirty="0" smtClean="0"/>
              <a:t> koji mogu oštetiti softver računala i neželjene masovne poruke koje usporuju rad s elektroničkom poštom i nepotrebno pune poštanski sandučić. </a:t>
            </a:r>
          </a:p>
          <a:p>
            <a:r>
              <a:rPr lang="hr-HR" dirty="0" smtClean="0"/>
              <a:t>Stoga </a:t>
            </a:r>
            <a:r>
              <a:rPr lang="it-IT" dirty="0" smtClean="0"/>
              <a:t>je potrebno na računalu imati instaliran i redovito ažuriran </a:t>
            </a:r>
            <a:r>
              <a:rPr lang="it-IT" b="1" dirty="0" smtClean="0"/>
              <a:t>antivirusni program</a:t>
            </a:r>
            <a:r>
              <a:rPr lang="hr-HR" b="1" dirty="0" smtClean="0"/>
              <a:t> </a:t>
            </a:r>
            <a:r>
              <a:rPr lang="hr-HR" dirty="0" smtClean="0"/>
              <a:t>koji štiti računalo od virusa, a sumnjive poruke nije preporučljivo niti otvarati.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/>
          <a:lstStyle/>
          <a:p>
            <a:r>
              <a:rPr lang="pl-PL" dirty="0" smtClean="0"/>
              <a:t>PITANJA I ZADATCI ZA PROVJERU ZNANJA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1. Objasnite postupke razmjene informacija.</a:t>
            </a:r>
          </a:p>
          <a:p>
            <a:pPr>
              <a:buNone/>
            </a:pPr>
            <a:r>
              <a:rPr lang="hr-HR" dirty="0" smtClean="0"/>
              <a:t>2. Navedite prednosti elektroničke pošte u usporedbi s klasičnim poštanskim pošiljkama.</a:t>
            </a:r>
          </a:p>
          <a:p>
            <a:pPr>
              <a:buNone/>
            </a:pPr>
            <a:r>
              <a:rPr lang="hr-HR" dirty="0" smtClean="0"/>
              <a:t>3. Opišite postupak slanja elektroničke pošte.</a:t>
            </a:r>
          </a:p>
          <a:p>
            <a:pPr>
              <a:buNone/>
            </a:pPr>
            <a:r>
              <a:rPr lang="hr-HR" dirty="0" smtClean="0"/>
              <a:t>4. Navedite od čega se sastoji adresa elektroničke pošte (</a:t>
            </a:r>
            <a:r>
              <a:rPr lang="hr-HR" i="1" dirty="0" smtClean="0"/>
              <a:t>e-mail adresa).</a:t>
            </a:r>
          </a:p>
          <a:p>
            <a:pPr>
              <a:buNone/>
            </a:pPr>
            <a:r>
              <a:rPr lang="it-IT" dirty="0" smtClean="0"/>
              <a:t>5. Navedite što </a:t>
            </a:r>
            <a:r>
              <a:rPr lang="it-IT" i="1" dirty="0" smtClean="0"/>
              <a:t>e-mail adresa mora, a što ne smije sadržavati.</a:t>
            </a:r>
          </a:p>
          <a:p>
            <a:pPr>
              <a:buNone/>
            </a:pPr>
            <a:r>
              <a:rPr lang="hr-HR" dirty="0" smtClean="0"/>
              <a:t>6. Objasnite zbog čega je povremeno potrebno brisati poruke u poštanskom sandučiću.</a:t>
            </a:r>
            <a:endParaRPr lang="hr-HR" dirty="0"/>
          </a:p>
        </p:txBody>
      </p:sp>
      <p:pic>
        <p:nvPicPr>
          <p:cNvPr id="4" name="Picture 2" descr="http://www.hdwallpapersinn.com/wp-content/uploads/2013/01/question-mark-not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368152" cy="1251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završni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Ključni pojmovi: </a:t>
            </a:r>
            <a:r>
              <a:rPr lang="hr-HR" dirty="0" smtClean="0"/>
              <a:t>mape u elektroničkoj pošti, upravljanje porukama, opasnost od virusa</a:t>
            </a:r>
          </a:p>
          <a:p>
            <a:endParaRPr lang="hr-HR" dirty="0" smtClean="0"/>
          </a:p>
          <a:p>
            <a:r>
              <a:rPr lang="hr-HR" b="1" dirty="0" smtClean="0"/>
              <a:t>Zadaci za učenike: </a:t>
            </a:r>
          </a:p>
          <a:p>
            <a:r>
              <a:rPr lang="pl-PL" dirty="0" smtClean="0"/>
              <a:t>Riješi zadatke na RL – 5.4.1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hr-HR" dirty="0" smtClean="0"/>
              <a:t>Prijavite se u sustav CARNet Webmaila i provjerite koje se sve mape, osim navedenih, nalaze u sustavu i čemu one služe?</a:t>
            </a:r>
          </a:p>
          <a:p>
            <a:endParaRPr lang="hr-HR" dirty="0" smtClean="0"/>
          </a:p>
          <a:p>
            <a:pPr algn="r">
              <a:buNone/>
            </a:pPr>
            <a:endParaRPr lang="hr-HR" dirty="0"/>
          </a:p>
        </p:txBody>
      </p:sp>
      <p:pic>
        <p:nvPicPr>
          <p:cNvPr id="4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512168" cy="15779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9" descr="http://sucurac.com/wp-content/uploads/2013/02/upitnik-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14398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Elektronička pošta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Danas ćemo učiti:</a:t>
            </a:r>
          </a:p>
          <a:p>
            <a:endParaRPr lang="hr-HR" dirty="0" smtClean="0"/>
          </a:p>
          <a:p>
            <a:r>
              <a:rPr lang="hr-HR" dirty="0" smtClean="0"/>
              <a:t>Što je komunikacija?</a:t>
            </a:r>
          </a:p>
          <a:p>
            <a:r>
              <a:rPr lang="hr-HR" dirty="0" smtClean="0"/>
              <a:t>Što je elektronička pošta?</a:t>
            </a:r>
          </a:p>
          <a:p>
            <a:r>
              <a:rPr lang="hr-HR" dirty="0" smtClean="0"/>
              <a:t>Kako se prijaviti na CARNetwebmail?</a:t>
            </a:r>
          </a:p>
          <a:p>
            <a:r>
              <a:rPr lang="hr-HR" dirty="0" smtClean="0"/>
              <a:t>Kako provjeriti pristiglu poštu i poslati novu poruku?</a:t>
            </a:r>
          </a:p>
          <a:p>
            <a:r>
              <a:rPr lang="hr-HR" dirty="0" smtClean="0"/>
              <a:t>Na što moramo paziti pri komunikaciji elektroničkom poštom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hr-HR" dirty="0" smtClean="0"/>
              <a:t>Elektronička pošta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Pišete li razglednice prijateljima kad idete na putovanja? Možete li se koristiti još koji načinom komuniciranja? Na koje načine ljudi razmjenjuju informacije?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Komunikacija</a:t>
            </a:r>
            <a:r>
              <a:rPr lang="hr-HR" dirty="0" smtClean="0"/>
              <a:t> jeproces razmjene informacija dogovorenim sustavom znakova </a:t>
            </a:r>
          </a:p>
          <a:p>
            <a:endParaRPr lang="hr-HR" dirty="0" smtClean="0"/>
          </a:p>
          <a:p>
            <a:r>
              <a:rPr lang="hr-HR" b="1" dirty="0" smtClean="0"/>
              <a:t>Elektronička pošta (</a:t>
            </a:r>
            <a:r>
              <a:rPr lang="hr-HR" b="1" i="1" dirty="0" smtClean="0"/>
              <a:t>e-mail) </a:t>
            </a:r>
            <a:r>
              <a:rPr lang="hr-HR" i="1" dirty="0" smtClean="0"/>
              <a:t>način je prijenosa poruka putem</a:t>
            </a:r>
            <a:r>
              <a:rPr lang="hr-HR" b="1" i="1" dirty="0" smtClean="0"/>
              <a:t> interneta.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9" descr="http://sucurac.com/wp-content/uploads/2013/02/upitnik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908720"/>
            <a:ext cx="14398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Elektronička pošta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Prednosti elektroničke pošte:</a:t>
            </a:r>
          </a:p>
          <a:p>
            <a:endParaRPr lang="hr-HR" dirty="0" smtClean="0"/>
          </a:p>
          <a:p>
            <a:r>
              <a:rPr lang="hr-HR" dirty="0" smtClean="0"/>
              <a:t>brža je i jeftinija</a:t>
            </a:r>
          </a:p>
          <a:p>
            <a:r>
              <a:rPr lang="hr-HR" dirty="0" smtClean="0"/>
              <a:t>mogućnost slanja informacija i poruka velikomu broju korisnika</a:t>
            </a:r>
          </a:p>
          <a:p>
            <a:r>
              <a:rPr lang="hr-HR" dirty="0" smtClean="0"/>
              <a:t>mogućnost umetanja privitaka (dokument, fotografija, video)</a:t>
            </a:r>
          </a:p>
          <a:p>
            <a:r>
              <a:rPr lang="hr-HR" dirty="0" smtClean="0"/>
              <a:t>slanje poruke u bilo koje vrijeme</a:t>
            </a:r>
          </a:p>
          <a:p>
            <a:r>
              <a:rPr lang="hr-HR" dirty="0" smtClean="0"/>
              <a:t>istovremeno slanje poruke većem broju korisnika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Elektronička pošta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Za rad elektroničkom poštom postoje razni programi (</a:t>
            </a:r>
            <a:r>
              <a:rPr lang="hr-HR" i="1" dirty="0" smtClean="0"/>
              <a:t>Outlook, Outlook Express, Windows Live Mail…), a jedan od mogućih načina komunikacije jest putem </a:t>
            </a:r>
            <a:r>
              <a:rPr lang="hr-HR" b="1" i="1" dirty="0" smtClean="0"/>
              <a:t>webmail </a:t>
            </a:r>
            <a:r>
              <a:rPr lang="hr-HR" dirty="0" smtClean="0"/>
              <a:t>sučelja.</a:t>
            </a:r>
          </a:p>
          <a:p>
            <a:r>
              <a:rPr lang="hr-HR" dirty="0" smtClean="0"/>
              <a:t>Kako bismo mogli komunicirati elektroničkom poštom, moramo imati registriranu e-mail adresu.</a:t>
            </a:r>
          </a:p>
          <a:p>
            <a:r>
              <a:rPr lang="hr-HR" dirty="0" smtClean="0"/>
              <a:t> Svi učenici osnovnih škola imaju registriran </a:t>
            </a:r>
            <a:r>
              <a:rPr lang="vi-VN" dirty="0" smtClean="0"/>
              <a:t>svoj identitet u </a:t>
            </a:r>
            <a:r>
              <a:rPr lang="vi-VN" b="1" dirty="0" smtClean="0"/>
              <a:t>CARNet mreži. </a:t>
            </a:r>
            <a:endParaRPr lang="hr-HR" b="1" dirty="0" smtClean="0"/>
          </a:p>
          <a:p>
            <a:r>
              <a:rPr lang="vi-VN" b="1" dirty="0" smtClean="0"/>
              <a:t>Identitet</a:t>
            </a:r>
            <a:r>
              <a:rPr lang="hr-HR" b="1" dirty="0" smtClean="0"/>
              <a:t> </a:t>
            </a:r>
            <a:r>
              <a:rPr lang="vi-VN" b="1" dirty="0" smtClean="0"/>
              <a:t>sadržava adresu elektroničke</a:t>
            </a:r>
            <a:r>
              <a:rPr lang="hr-HR" b="1" dirty="0" smtClean="0"/>
              <a:t> </a:t>
            </a:r>
            <a:r>
              <a:rPr lang="pl-PL" dirty="0" smtClean="0"/>
              <a:t>pošte u obliku </a:t>
            </a:r>
            <a:r>
              <a:rPr lang="pl-PL" b="1" dirty="0" smtClean="0">
                <a:hlinkClick r:id="rId2"/>
              </a:rPr>
              <a:t>ime.prezime@skole.hr</a:t>
            </a:r>
            <a:r>
              <a:rPr lang="pl-PL" b="1" dirty="0" smtClean="0"/>
              <a:t> </a:t>
            </a:r>
            <a:r>
              <a:rPr lang="pl-PL" dirty="0" smtClean="0"/>
              <a:t>(AAI@skole.hr)</a:t>
            </a:r>
          </a:p>
          <a:p>
            <a:r>
              <a:rPr lang="pl-PL" dirty="0" smtClean="0"/>
              <a:t>Adresa elektroničke pošte ujedno je i korisničko ime za prijavljivanje na webmail. Za prijavu vam je potrebna </a:t>
            </a:r>
            <a:r>
              <a:rPr lang="vi-VN" dirty="0" smtClean="0"/>
              <a:t>i </a:t>
            </a:r>
            <a:r>
              <a:rPr lang="vi-VN" b="1" dirty="0" smtClean="0"/>
              <a:t>lozinka </a:t>
            </a:r>
            <a:r>
              <a:rPr lang="vi-VN" dirty="0" smtClean="0"/>
              <a:t>koja je također sastavni dio vašeg identiteta.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Kako se prijaviti na CARNetwebmail?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572000"/>
          </a:xfrm>
        </p:spPr>
        <p:txBody>
          <a:bodyPr>
            <a:normAutofit/>
          </a:bodyPr>
          <a:lstStyle/>
          <a:p>
            <a:endParaRPr lang="pl-PL" sz="2200" dirty="0" smtClean="0"/>
          </a:p>
          <a:p>
            <a:r>
              <a:rPr lang="pl-PL" sz="2200" dirty="0" smtClean="0"/>
              <a:t>Upisivanjem adrese </a:t>
            </a:r>
            <a:r>
              <a:rPr lang="pl-PL" sz="2200" dirty="0" smtClean="0">
                <a:hlinkClick r:id="rId2"/>
              </a:rPr>
              <a:t>https://webmail.carnet.hr </a:t>
            </a:r>
            <a:r>
              <a:rPr lang="pl-PL" sz="2200" dirty="0" smtClean="0"/>
              <a:t>u adresnu traku programa za </a:t>
            </a:r>
            <a:r>
              <a:rPr lang="hr-HR" sz="2200" dirty="0" smtClean="0"/>
              <a:t>pretraživanje interneta i pritiskom na tipku Enter na tipkovnici otvara se prozor za prijavu na webmail</a:t>
            </a:r>
            <a:endParaRPr lang="hr-HR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3600400" cy="45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Nakon upisivanja korisničkog imena i lozinke lijevim klikom miša na gumb </a:t>
            </a:r>
            <a:r>
              <a:rPr lang="hr-HR" sz="2000" b="1" dirty="0" smtClean="0"/>
              <a:t>Prijavi se </a:t>
            </a:r>
            <a:r>
              <a:rPr lang="hr-HR" sz="2000" dirty="0" smtClean="0"/>
              <a:t>ili pritiskom tipke </a:t>
            </a:r>
            <a:r>
              <a:rPr lang="hr-HR" sz="2000" b="1" dirty="0" smtClean="0"/>
              <a:t>Enter </a:t>
            </a:r>
            <a:r>
              <a:rPr lang="hr-HR" sz="2000" dirty="0" smtClean="0"/>
              <a:t>na tipkovnici otvara se prozor</a:t>
            </a:r>
            <a:r>
              <a:rPr lang="hr-HR" sz="2000" b="1" dirty="0" smtClean="0"/>
              <a:t> </a:t>
            </a:r>
            <a:r>
              <a:rPr lang="hr-HR" sz="2000" dirty="0" smtClean="0"/>
              <a:t>webmaila vašega elektroničkog identiteta u koji upisujete podatke za prijavu</a:t>
            </a:r>
            <a:endParaRPr lang="hr-HR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2996952"/>
            <a:ext cx="1440160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2640" cy="76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157192"/>
            <a:ext cx="756084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400" dirty="0" smtClean="0"/>
              <a:t>izbornik s popisom </a:t>
            </a:r>
          </a:p>
          <a:p>
            <a:pPr marL="457200" indent="-457200" algn="ctr"/>
            <a:r>
              <a:rPr lang="pl-PL" sz="2400" dirty="0" smtClean="0"/>
              <a:t>     dostupnih aplikacija, mapa i drugih opcija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276872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popis poruka u    </a:t>
            </a:r>
          </a:p>
          <a:p>
            <a:pPr algn="ctr"/>
            <a:r>
              <a:rPr lang="pl-PL" sz="2400" dirty="0" smtClean="0"/>
              <a:t>    trenutačno   odabranoj  mapi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4005064"/>
            <a:ext cx="493305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 sadržaja trenutačno odabrane  </a:t>
            </a:r>
          </a:p>
          <a:p>
            <a:pPr algn="ctr"/>
            <a:r>
              <a:rPr lang="hr-HR" sz="2400" dirty="0" smtClean="0"/>
              <a:t>    poruke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1571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1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2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149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3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2276872"/>
            <a:ext cx="4824536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2195736" y="6396335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Korisničko sučelje CARNet Webmaila</a:t>
            </a:r>
            <a:endParaRPr lang="hr-HR" sz="2400" b="1" dirty="0"/>
          </a:p>
        </p:txBody>
      </p:sp>
      <p:sp>
        <p:nvSpPr>
          <p:cNvPr id="15" name="Oval 14"/>
          <p:cNvSpPr/>
          <p:nvPr/>
        </p:nvSpPr>
        <p:spPr>
          <a:xfrm>
            <a:off x="3059832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Connector 17"/>
          <p:cNvCxnSpPr>
            <a:stCxn id="15" idx="6"/>
            <a:endCxn id="13" idx="1"/>
          </p:cNvCxnSpPr>
          <p:nvPr/>
        </p:nvCxnSpPr>
        <p:spPr>
          <a:xfrm>
            <a:off x="3635896" y="2636912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31840" y="4149080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8" name="Straight Connector 27"/>
          <p:cNvCxnSpPr>
            <a:stCxn id="26" idx="6"/>
            <a:endCxn id="7" idx="1"/>
          </p:cNvCxnSpPr>
          <p:nvPr/>
        </p:nvCxnSpPr>
        <p:spPr>
          <a:xfrm>
            <a:off x="3563888" y="4401108"/>
            <a:ext cx="360040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3528" y="5157192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1" name="Straight Connector 30"/>
          <p:cNvCxnSpPr>
            <a:stCxn id="29" idx="6"/>
          </p:cNvCxnSpPr>
          <p:nvPr/>
        </p:nvCxnSpPr>
        <p:spPr>
          <a:xfrm flipV="1">
            <a:off x="755576" y="5373216"/>
            <a:ext cx="50405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Korisničko sučelje Webmaila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Najvažnije stavke izbornika s popisom dostupnih aplikacija, mapa i drugih opcija jesu:</a:t>
            </a:r>
          </a:p>
          <a:p>
            <a:r>
              <a:rPr lang="hr-HR" b="1" dirty="0" smtClean="0"/>
              <a:t>Nova poruka – </a:t>
            </a:r>
            <a:r>
              <a:rPr lang="hr-HR" dirty="0" smtClean="0"/>
              <a:t>pisanje nove poruke elektroničke pošte</a:t>
            </a:r>
          </a:p>
          <a:p>
            <a:r>
              <a:rPr lang="hr-HR" b="1" dirty="0" smtClean="0"/>
              <a:t>Provjeri poštu – </a:t>
            </a:r>
            <a:r>
              <a:rPr lang="hr-HR" dirty="0" smtClean="0"/>
              <a:t>prima novu elektroničku poštu koja vam je poslana</a:t>
            </a:r>
          </a:p>
          <a:p>
            <a:r>
              <a:rPr lang="hr-HR" b="1" dirty="0" smtClean="0"/>
              <a:t>Inbox – </a:t>
            </a:r>
            <a:r>
              <a:rPr lang="hr-HR" dirty="0" smtClean="0"/>
              <a:t>pregled i upravljanje porukama u poštanskom sandučiću elektroničke pošte</a:t>
            </a:r>
          </a:p>
          <a:p>
            <a:r>
              <a:rPr lang="hr-HR" b="1" dirty="0" smtClean="0"/>
              <a:t>Poslano – </a:t>
            </a:r>
            <a:r>
              <a:rPr lang="hr-HR" dirty="0" smtClean="0"/>
              <a:t>pregled mape u koju se spremaju poslane poruke</a:t>
            </a:r>
          </a:p>
          <a:p>
            <a:r>
              <a:rPr lang="hr-HR" b="1" dirty="0" smtClean="0"/>
              <a:t>Outbox – </a:t>
            </a:r>
            <a:r>
              <a:rPr lang="hr-HR" dirty="0" smtClean="0"/>
              <a:t>sadržava poruke koje smo napisali i čekaju da budu poslane.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</TotalTime>
  <Words>925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5.4. Elektronička pošta</vt:lpstr>
      <vt:lpstr>Elektronička pošta</vt:lpstr>
      <vt:lpstr>Elektronička pošta</vt:lpstr>
      <vt:lpstr>Elektronička pošta</vt:lpstr>
      <vt:lpstr>Elektronička pošta</vt:lpstr>
      <vt:lpstr>Kako se prijaviti na CARNetwebmail?</vt:lpstr>
      <vt:lpstr>Slide 7</vt:lpstr>
      <vt:lpstr>Slide 8</vt:lpstr>
      <vt:lpstr>Korisničko sučelje Webmaila</vt:lpstr>
      <vt:lpstr>Kako provjeriti pristiglu poštu i poslati novu poruku?</vt:lpstr>
      <vt:lpstr>Slide 11</vt:lpstr>
      <vt:lpstr>Brisanje poruke</vt:lpstr>
      <vt:lpstr>Elektronička pošta</vt:lpstr>
      <vt:lpstr>Na što moramo paziti pri komunikaciji elektroničkom poštom</vt:lpstr>
      <vt:lpstr>PITANJA I ZADATCI ZA PROVJERU ZNANJA</vt:lpstr>
      <vt:lpstr>                  završni dio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5.4. Elektronička pošta</dc:title>
  <dc:creator>Ivanka</dc:creator>
  <cp:lastModifiedBy>Ivanka</cp:lastModifiedBy>
  <cp:revision>39</cp:revision>
  <dcterms:created xsi:type="dcterms:W3CDTF">2013-10-28T06:51:24Z</dcterms:created>
  <dcterms:modified xsi:type="dcterms:W3CDTF">2013-10-31T15:38:08Z</dcterms:modified>
</cp:coreProperties>
</file>