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C57EB0-7FC1-4643-AFFF-68BB2FC8A9B5}" type="datetimeFigureOut">
              <a:rPr lang="hr-HR" smtClean="0"/>
              <a:pPr/>
              <a:t>29.4.2014.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B6D91F-0A0E-4F6D-88F0-D6190F1151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000" b="1" dirty="0" smtClean="0"/>
              <a:t>Maria Skłodowska-Curie</a:t>
            </a:r>
            <a:endParaRPr lang="hr-HR" sz="4000" dirty="0"/>
          </a:p>
        </p:txBody>
      </p:sp>
      <p:sp>
        <p:nvSpPr>
          <p:cNvPr id="114692" name="AutoShape 4" descr="data:image/jpeg;base64,/9j/4AAQSkZJRgABAQAAAQABAAD/2wCEAAkGBwgHBgkIBwgKCgkLDRYPDQwMDRsUFRAWIB0iIiAdHx8kKDQsJCYxJx8fLT0tMTU3Ojo6Iys/RD84QzQ5OjcBCgoKDQwNGg8PGjclHyU3Nzc3Nzc3Nzc3Nzc3Nzc3Nzc3Nzc3Nzc3Nzc3Nzc3Nzc3Nzc3Nzc3Nzc3Nzc3Nzc3N//AABEIALoAugMBIgACEQEDEQH/xAAcAAABBQEBAQAAAAAAAAAAAAAFAQIDBAYHAAj/xAA7EAABBAEDAgUCAwUHBAMAAAABAAIDEQQFEiExQQYTIlFhMnEUgZEHQlKx8BUjJDOhwdEWNXLxU2KC/8QAFAEBAAAAAAAAAAAAAAAAAAAAAP/EABQRAQAAAAAAAAAAAAAAAAAAAAD/2gAMAwEAAhEDEQA/AMVSicnFyic5B4m1G5esgcpCbQMKbtN8BSUn7TYG6iUEbG3247qxHA6QgMjJPvSN+G/DmRqsobGw+V1fKf3V0TT9DwtIgjZFC17r5kcLP35Qc3xfDmdOA4sDG/xO9vsjcHhqDFbAzLJmeeenAvotxlCLYLYBYuq6+380AzM7/EFrHDdGdza/e5PCCpHiYMTtowoo6b0DLJFqvLgYcjHOZA6MHu0gX+SXM1ENG1sZDyQ54AI5q6/2UMGLNm7XtyjFHJTQGDlx+K9+v/pBS1bSH/hogHRta4W3fNuJ/K1mcvFMJI3tcfuthmYOJ5UjZ94LAdu5xaL97HVB8jCwo5mtfJbm/U4SWAK9igzezpx1UcjKKKam0NcPIDWtc0na3k9fshj9wsO+rsgZ25XhVpXAlnAspg6oJB1S1fRN+6QOIKBTYTmFNu+vVeCCa0vKYE/cgtkqMqR1dkyrCBjkgFpx4Xo+Sgkxo98wZ7nk+y3PhTwg3JZJk5gc9jHU0e90gHhjDE2oYz3A+qQAirsLt+FjRw4zGtYALHHwgHQYmPpzGY0DWsYwW4e5UEssO0GWTjd0vgD5RXUYh5MrQ0EPB/RYPUYZmyu9TjDuFNH71dAgfrOruLpIsUbnu9F9o65tZDM1DyY2jeD5QBkJN9+l+6vyYs+cwxt2sEVlolJZHZ7muSR/Xuh+R4fBAdLlbpWgAGKMNqh2JPA+3Pygq/ipJIJX5o9cxIYD/mOHfj2qhz7ojpueYhEbPkRssuJ4NfPuqUeHj4wDI4d3NF8hvn3PPyqs2PJJkiwX2NrXHjj71TR/rwgOZGtRai8REW51uNMsA/w/pwosrBxcgF2NRmdy0OPUX0oIcxn4dxZAGmSqazjawVV+x6nr7q5iZIx5vNkyn7h3vnd7f1+iCjNjvb5skzXR7TW49x8BC8rGZY8uMtd3Dm8j7rY4sMErpppBbiQPTy55PYf6ElLm6U9uM9seNB5xbe1zxuH5nqgwexwHx8Jgpx6dO60Giab5mRLiZjNgd9JDa2n7L2v6H/ZMUTy294NFvQ/KAEGlztthRlhBPCe6y0urnomAuHVp/VAhFJQUt902xfCCUdEqT2XqQWrS7uEzulQec60+Ab3Bo6kqMhWsG2Sbh9XYIOi+C9M2CJrHXI7m6vb8LpMbC9rY2/UOqxX7LWCXCnldFtLHEA31W6ic5zDsPqceqCjnB9Fg/Ou6AzaQ2eTdI9/PQNIWxGMCKfyfdMfhx9eUGSfo0D2BhiJr3v8A5QXVNHZFxFhtlAPINtr54W/liAbQQ7Jgadx2glByvPxcqGTaWiOM8hreBf8AXdCn5LmsEX0uf7ybj88dF1PN09uQzbbfT3q6+KQTI0XHeS50YDh0cy/90GBa4Rse4ZO7/wCstNaP52k/FmOvS0Ejjy2AmvuBX52tXLoeN523yW+zS7p+ijOlSsNQNja9vsG3XwCgHaZK7HljncDs3B7N3U2O/wCoR+RjciPIyXmnFvqcfSxv3J/koINGbkbROyQhvJLjXT80O1twiDYYm/3Dfpo8t57tPB/JB7HZ/jInQvErR1e08N/rojOr4oy9A9bWulxxbL/d9wflZjRJCcpsjCJdlgbGUL9zzQWo08R5DWYccwc97T51OBAceqDl+QHVI/eyiegs9enH5KnJuDjbwR7hHfEGnSabnZGM6I7b4cR9SAVXBFH2QOB45SilH04TweEErVIoWFSbkFlJtLuhpJa9+aCSRzSQI4gwBoBo9T7qbBaXzNa0G3OAtNx4jLdODQOpRPRcd/42MBm8A7ifsg7Z4M0/8D4dYyvURbkdw4htv2CoeGj5ujwF31OZzRRPG9AIKCUgBRPdwnSPAVSWQe6BsxBVR7A4lOkkHumB19igrPx2B1kcqpJDtJO78lele3tf6KhkSgA8UgjkbE5nqa0/NIPkMjZNu2NIHNdFYmmPItU5DfBP5oIMuaaEOkglcGgWLokfqgGblt1TFd5wAnDv3OOfcIrqLntge1pttLJGV8ckkbT6XAAWe6CKTAyHtkLZXhpP0l5AB73S0Hh2H8D5ZFNbwCS025TYQ9ImLfNJFSbXctPyP6BRHCxYnZTH+W1gPNti5Pz0QZ/x/vZqQ3ttksQqz3+CsRJKeWj6emx/qofn0+4XUPH2NBNBi5BMgbGdpAbfC5lPjtZIWiTeLrdXVBUPVLQpPlbRDe7eqaEHmAqSk0JyCwF4lICvO6IHxSuYaaSD8LUeHcnIh3kEkAA7B0d9ysk3ryaRrSMsY03peCHCnXwEHefCWQ12mQ0ABXQIvuuRwb0WG8GaxAcdsPnAX29lsMSTzHv57oLD1WkIA5pTySRsHqdSC6jnRglrXi0EuRLX0kJjZiB6iEAl1RwcDfQps2o8G3AG0BefJH8SHZM4I6obLl8+uXao/wAfjBlulDj1QSSBxJVWdjg3qVZhzYJKIPCnIx5uGuHToQgx+ozubKWFxA7hBcx3IljvcD6rH1N9lqNZ02Q7pB07LIZjnBhDWvPtxdUg1fh7U4MeLyJ5Gt3tthPWj0r/AIR2GTaNwlbbvpHc891zbByDHI+V+52xu4NeePkfFozgatK+ZmwBjQfQK4AB7+3vSDTeJpz+Di5ZYk2n1Lm2pMjkdIIW7JY3bZGnv7EFarxFnl2MwGIH18EigT7rJ5Ya6UOD/Xxu46nrXygGbSOD2Xh1U0kTjK9zGnaTY+yjNDiiCgWkvK8F5BJaQm05NNWgQqWB+zmlE4ohpenPy3WKNHog0ng6bIfkN2R1ED1XX9Ml8mGR7+OOq5lpmHkYzGsbMxgJB2gLpWlwPyNHeJBueeAQgw/ifxm7Gc9t7mXTTdX+Sw+V4uzd1+RO0E9SOo+y1WoeD9Rn1ufI/wAvGieG+aBZYD12g9T0F9lldf0LVsPOdjxsyMiKQ2yTc5/H26eyC5ga1NlbHN3OaT19loNVyi2LeGn1NtZ/w1o2VDqETNlh5G9ovj3BXQ/EGgROwQ7YA4NvhByfVdfy222P6hwTSFnWM1pa4/U7pfVGNbwnstjRX2CF4OlST5jRyyPqXggurj36ILePrWohm90UmwfvV/wiWJ4knDQ4er5QnVvDOa3M2YTPNgeQWP8A3h8E9Qea/JNl0bLw5m7T5r6pzAbP6oNtg6/HmQ+TIXCTs2uqgzcEysMkQA3304QfQ9Iypslj2MMYa63CR1fytbZ0TWx7HECxy1o4/VBznOZLiSvaDwB6TdKzppcWskJa0fw19R+6v+JcVpjcWgWOiDjNZFjsi5sV16INJnvjzsEQse5kp5DtvF+1rK52LkRbHTMIrlra4N/KIjUyyKSIRlrXfaj91H+LJh8p3mG6IIPT80AJ/BpNBCtSQ+YXvZe4HkV1Huq1UEDrScpL5TrCCTsmrwPC8EEkDQ94DlpsL/CYJfCQJCVl2u2G1dxMt97d3CDdaOW5G2WR1ub1XU9CN6ZFtNiuq4vgZX4draPBXWfB+a2fQonj90lpQGJo2PiMbron8ws1naLC57j50z7PDC8hv6BHZZ9xNL2PjhzvNlN0goaF4fgwLme0GR3v2UuukBhHbbSMMkbIeBwEE157Dv5Qc91PDhlc7c3qULwsaKGU7mmr4IRPNyH73ANuioNPkZO4gikFqTDwpWtcdwPYRuLf5KbHwMWNu3HjJceXOJslK2DY++KVpuTHjgkCjXN90F6DDgxsfmmk9ihefK0Eltfkq2drG+xaDT54okm0FLXcj6qHJWfyYPNOOI4w8OPLb6qbV8t0jnHsrPh/ydjbfue/pY+lBXzhHC6OJrNo23RN0opnuAY0B2x3cdLSaq5r894byGmgU1pcwcupvtaBHSuY0jkGqv4VE+3ZWpiHdXWq5F8IGXwmc+6eQk2oJGpyYwp6BD2U0LgDShtOuue6A1BkjymjcD229+nVdM/ZrmeZgZWI4ncwh4F9iuQYhuS9y3HgXNfg6zE5xqOb+7f7fCDq8dCy7ooc3UG48RIPbhK87XFvZAtT3TSthb0tBfxfEWNHjiMP/v3BzgHX6q9j/ssdrXjKASPD5QttgYGM7DEL4WvafqB7rm3jjwnBPqJbpzGQNFlzWjqgFP8AGunmV0QjcS7q6uEui5xkyPNbflOPCDYPhyL8V/iLcAenS1sRiQR4rRGwN29AEBJmUHNQ/MlPPP25VIzvbGXDlo4Pwq0uUSLtAmTJ1sobNLZr3T8vI9HKHtktxd7IK2fII3hp5o8p/wDakUUO3GYWvPF+yrZJEj9zlDsb2QKJ5CbcSflK15N2Sm1wlFAIPF/KUOTey9Y9qQK48KHcfcqQ8hMooJQU602l5vVB5xSh1prjab0QWY3EdEXw897A2iQQeK7IIwqxHKIo+Tyg77oOV/aeiY2UHep8Y3H5HVRyNZixPy53AADi1kP2Pa0JosnSZ5P7wHzIh7juFrdf0p+rTRYhcRj/AL7bq0FLT/GWlwabJkyPkk2uIqOJzv5LPy+MtAyZJc6Wba4AgRn6v0W+mdDo+neVDjtdDG2gxtDouf6lrWgZO9uXo3UUdsQ5/RBnf+p9HllJ8wxlzrG72TjreNLLshna4dqPVRzzaM6QtxNKtp/+RoFKGbT4slhP4SGJt3UbAP8AVBJluEr98ZcHeyha15BIFV7pcXH/AA0gBJ2jpZTsjJa0dRf2QUMgOddodO/Z6O5V3Ky2MYSa3eyG4wORNvIsIGysMbAXHqUz0nguCJapiudhFzQS4LOiYN4dwb7oCHA4BTeVHG7cOOikQeB90pCS05A0lNtK5NQPBN0nc2mtTwgQtTFKeQoTaB7XFeBJFEpoKkHRBc0bUZtH1KDOxjT4TwPcdwu+eHtdw9Zxo8rHcC5zRubYtp7hfPG3i1c0nVMvTMkTYUro3DtfpP3QfRmbjMy4Cx5O0+yzGf4U02rp19TyVDoXjKLUtLjnmY6OYCpABxfuPhD9V8YY4c5oeL54tBHkaLhY5uLkD3QjNc1rtrTVKhl+KGSOdTh+SBZWvbi6g77oCOozMa299IFPmtaeHWqOTlzZBLi47fYqoAS5BPLO7IfXZFdOZtoBDseG+UYwWVXCA9iY4ni2uF2Fj/EGLHialIGgGhZ+CtaNQhwYwHSNa4ihuPRZPXoCxn4h2UyYzuvcw2gH40gH1Cgeitg2hwPAU0Mtel17fdBb4Tgo2ncLb0TkCkBe2j2SWV6ygmgx5p37MeJ0h9mhJLG+KR0cjae00Rdp0GRNAXGF5j3ddqY2z1/9oPBI5tp3AKV4Nciv5oIqAXtzW9OUh4+VGOTSBRK579vZWmR7nNjb1cQB9yooomt9XdXNLI/tXFJbuAlBr7coNB4ixtT8NY2muidTNwc4j4W6biab4i0WDKdiwyOkjBL/ACwDf6LnH7RPEGTn5IxzTYWN4aPdaj9lOe6bQjiuP0OIF/dBmte0IYEzxH9Pus6+Ei76Lr3iTTmZMG8N9V/qsDmaU5pIA7oMs8KTFg3v5CKO0t26iFchwRG36eUFSOBrAKU8b/Kjc5oLtougkkY4gkelrR6nHsrGNrmkaXBt8qXImcKe6gAgzGdmOluSQkud9LT2CpGRxjY1xtreQFZym487pcmFr44yTsaXXXwqN/HKB5J4pODzdKMWaUjQLQTxvLeikZkG+RfyoAaXm8dEBBsjXfdOpUgAO6dZ/iQXW8pw4SRfUEp/zED2hK9t9Eo7Jw+pBVlbtCgjHqtWcrqVAxBODTUb8EGH/qKF2RH5kbWk7flAT9KMeCv+/wAf/iUFXxo+DN1id+PF5LtxBaEZ/ZfOYcySE8A9lndd412f/wAijHgP/vv5IOt6pEHQcLJ5GC57z6Vs8v8AyB+SEULPCDM/2Wb3PbTR1J6ALParqEbslmHg1y8NfMelX2Wn8dyPi0geW9zLNHaatc7PDoa49Y/mg1HiV8GDo88MDaeQGbv/ANLnkzyXEnklbHxT/wBuPyWX+pWLk6oHOefLbG0+gc/mmJG9E4IHMIpLymd1J2QO2mgbXgCkb0apAg8CU60nd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4694" name="AutoShape 6" descr="data:image/jpeg;base64,/9j/4AAQSkZJRgABAQAAAQABAAD/2wCEAAkGBwgHBgkIBwgKCgkLDRYPDQwMDRsUFRAWIB0iIiAdHx8kKDQsJCYxJx8fLT0tMTU3Ojo6Iys/RD84QzQ5OjcBCgoKDQwNGg8PGjclHyU3Nzc3Nzc3Nzc3Nzc3Nzc3Nzc3Nzc3Nzc3Nzc3Nzc3Nzc3Nzc3Nzc3Nzc3Nzc3Nzc3N//AABEIALoAugMBIgACEQEDEQH/xAAcAAABBQEBAQAAAAAAAAAAAAAFAQIDBAYHAAj/xAA7EAABBAEDAgUCAwUHBAMAAAABAAIDEQQFEiExQQYTIlFhMnEUgZEHQlKx8BUjJDOhwdEWNXLxU2KC/8QAFAEBAAAAAAAAAAAAAAAAAAAAAP/EABQRAQAAAAAAAAAAAAAAAAAAAAD/2gAMAwEAAhEDEQA/AMVSicnFyic5B4m1G5esgcpCbQMKbtN8BSUn7TYG6iUEbG3247qxHA6QgMjJPvSN+G/DmRqsobGw+V1fKf3V0TT9DwtIgjZFC17r5kcLP35Qc3xfDmdOA4sDG/xO9vsjcHhqDFbAzLJmeeenAvotxlCLYLYBYuq6+380AzM7/EFrHDdGdza/e5PCCpHiYMTtowoo6b0DLJFqvLgYcjHOZA6MHu0gX+SXM1ENG1sZDyQ54AI5q6/2UMGLNm7XtyjFHJTQGDlx+K9+v/pBS1bSH/hogHRta4W3fNuJ/K1mcvFMJI3tcfuthmYOJ5UjZ94LAdu5xaL97HVB8jCwo5mtfJbm/U4SWAK9igzezpx1UcjKKKam0NcPIDWtc0na3k9fshj9wsO+rsgZ25XhVpXAlnAspg6oJB1S1fRN+6QOIKBTYTmFNu+vVeCCa0vKYE/cgtkqMqR1dkyrCBjkgFpx4Xo+Sgkxo98wZ7nk+y3PhTwg3JZJk5gc9jHU0e90gHhjDE2oYz3A+qQAirsLt+FjRw4zGtYALHHwgHQYmPpzGY0DWsYwW4e5UEssO0GWTjd0vgD5RXUYh5MrQ0EPB/RYPUYZmyu9TjDuFNH71dAgfrOruLpIsUbnu9F9o65tZDM1DyY2jeD5QBkJN9+l+6vyYs+cwxt2sEVlolJZHZ7muSR/Xuh+R4fBAdLlbpWgAGKMNqh2JPA+3Pygq/ipJIJX5o9cxIYD/mOHfj2qhz7ojpueYhEbPkRssuJ4NfPuqUeHj4wDI4d3NF8hvn3PPyqs2PJJkiwX2NrXHjj71TR/rwgOZGtRai8REW51uNMsA/w/pwosrBxcgF2NRmdy0OPUX0oIcxn4dxZAGmSqazjawVV+x6nr7q5iZIx5vNkyn7h3vnd7f1+iCjNjvb5skzXR7TW49x8BC8rGZY8uMtd3Dm8j7rY4sMErpppBbiQPTy55PYf6ElLm6U9uM9seNB5xbe1zxuH5nqgwexwHx8Jgpx6dO60Giab5mRLiZjNgd9JDa2n7L2v6H/ZMUTy294NFvQ/KAEGlztthRlhBPCe6y0urnomAuHVp/VAhFJQUt902xfCCUdEqT2XqQWrS7uEzulQec60+Ab3Bo6kqMhWsG2Sbh9XYIOi+C9M2CJrHXI7m6vb8LpMbC9rY2/UOqxX7LWCXCnldFtLHEA31W6ic5zDsPqceqCjnB9Fg/Ou6AzaQ2eTdI9/PQNIWxGMCKfyfdMfhx9eUGSfo0D2BhiJr3v8A5QXVNHZFxFhtlAPINtr54W/liAbQQ7Jgadx2glByvPxcqGTaWiOM8hreBf8AXdCn5LmsEX0uf7ybj88dF1PN09uQzbbfT3q6+KQTI0XHeS50YDh0cy/90GBa4Rse4ZO7/wCstNaP52k/FmOvS0Ejjy2AmvuBX52tXLoeN523yW+zS7p+ijOlSsNQNja9vsG3XwCgHaZK7HljncDs3B7N3U2O/wCoR+RjciPIyXmnFvqcfSxv3J/koINGbkbROyQhvJLjXT80O1twiDYYm/3Dfpo8t57tPB/JB7HZ/jInQvErR1e08N/rojOr4oy9A9bWulxxbL/d9wflZjRJCcpsjCJdlgbGUL9zzQWo08R5DWYccwc97T51OBAceqDl+QHVI/eyiegs9enH5KnJuDjbwR7hHfEGnSabnZGM6I7b4cR9SAVXBFH2QOB45SilH04TweEErVIoWFSbkFlJtLuhpJa9+aCSRzSQI4gwBoBo9T7qbBaXzNa0G3OAtNx4jLdODQOpRPRcd/42MBm8A7ifsg7Z4M0/8D4dYyvURbkdw4htv2CoeGj5ujwF31OZzRRPG9AIKCUgBRPdwnSPAVSWQe6BsxBVR7A4lOkkHumB19igrPx2B1kcqpJDtJO78lele3tf6KhkSgA8UgjkbE5nqa0/NIPkMjZNu2NIHNdFYmmPItU5DfBP5oIMuaaEOkglcGgWLokfqgGblt1TFd5wAnDv3OOfcIrqLntge1pttLJGV8ckkbT6XAAWe6CKTAyHtkLZXhpP0l5AB73S0Hh2H8D5ZFNbwCS025TYQ9ImLfNJFSbXctPyP6BRHCxYnZTH+W1gPNti5Pz0QZ/x/vZqQ3ttksQqz3+CsRJKeWj6emx/qofn0+4XUPH2NBNBi5BMgbGdpAbfC5lPjtZIWiTeLrdXVBUPVLQpPlbRDe7eqaEHmAqSk0JyCwF4lICvO6IHxSuYaaSD8LUeHcnIh3kEkAA7B0d9ysk3ryaRrSMsY03peCHCnXwEHefCWQ12mQ0ABXQIvuuRwb0WG8GaxAcdsPnAX29lsMSTzHv57oLD1WkIA5pTySRsHqdSC6jnRglrXi0EuRLX0kJjZiB6iEAl1RwcDfQps2o8G3AG0BefJH8SHZM4I6obLl8+uXao/wAfjBlulDj1QSSBxJVWdjg3qVZhzYJKIPCnIx5uGuHToQgx+ozubKWFxA7hBcx3IljvcD6rH1N9lqNZ02Q7pB07LIZjnBhDWvPtxdUg1fh7U4MeLyJ5Gt3tthPWj0r/AIR2GTaNwlbbvpHc891zbByDHI+V+52xu4NeePkfFozgatK+ZmwBjQfQK4AB7+3vSDTeJpz+Di5ZYk2n1Lm2pMjkdIIW7JY3bZGnv7EFarxFnl2MwGIH18EigT7rJ5Ya6UOD/Xxu46nrXygGbSOD2Xh1U0kTjK9zGnaTY+yjNDiiCgWkvK8F5BJaQm05NNWgQqWB+zmlE4ohpenPy3WKNHog0ng6bIfkN2R1ED1XX9Ml8mGR7+OOq5lpmHkYzGsbMxgJB2gLpWlwPyNHeJBueeAQgw/ifxm7Gc9t7mXTTdX+Sw+V4uzd1+RO0E9SOo+y1WoeD9Rn1ufI/wAvGieG+aBZYD12g9T0F9lldf0LVsPOdjxsyMiKQ2yTc5/H26eyC5ga1NlbHN3OaT19loNVyi2LeGn1NtZ/w1o2VDqETNlh5G9ovj3BXQ/EGgROwQ7YA4NvhByfVdfy222P6hwTSFnWM1pa4/U7pfVGNbwnstjRX2CF4OlST5jRyyPqXggurj36ILePrWohm90UmwfvV/wiWJ4knDQ4er5QnVvDOa3M2YTPNgeQWP8A3h8E9Qea/JNl0bLw5m7T5r6pzAbP6oNtg6/HmQ+TIXCTs2uqgzcEysMkQA3304QfQ9Iypslj2MMYa63CR1fytbZ0TWx7HECxy1o4/VBznOZLiSvaDwB6TdKzppcWskJa0fw19R+6v+JcVpjcWgWOiDjNZFjsi5sV16INJnvjzsEQse5kp5DtvF+1rK52LkRbHTMIrlra4N/KIjUyyKSIRlrXfaj91H+LJh8p3mG6IIPT80AJ/BpNBCtSQ+YXvZe4HkV1Huq1UEDrScpL5TrCCTsmrwPC8EEkDQ94DlpsL/CYJfCQJCVl2u2G1dxMt97d3CDdaOW5G2WR1ub1XU9CN6ZFtNiuq4vgZX4draPBXWfB+a2fQonj90lpQGJo2PiMbron8ws1naLC57j50z7PDC8hv6BHZZ9xNL2PjhzvNlN0goaF4fgwLme0GR3v2UuukBhHbbSMMkbIeBwEE157Dv5Qc91PDhlc7c3qULwsaKGU7mmr4IRPNyH73ANuioNPkZO4gikFqTDwpWtcdwPYRuLf5KbHwMWNu3HjJceXOJslK2DY++KVpuTHjgkCjXN90F6DDgxsfmmk9ihefK0Eltfkq2drG+xaDT54okm0FLXcj6qHJWfyYPNOOI4w8OPLb6qbV8t0jnHsrPh/ydjbfue/pY+lBXzhHC6OJrNo23RN0opnuAY0B2x3cdLSaq5r894byGmgU1pcwcupvtaBHSuY0jkGqv4VE+3ZWpiHdXWq5F8IGXwmc+6eQk2oJGpyYwp6BD2U0LgDShtOuue6A1BkjymjcD229+nVdM/ZrmeZgZWI4ncwh4F9iuQYhuS9y3HgXNfg6zE5xqOb+7f7fCDq8dCy7ooc3UG48RIPbhK87XFvZAtT3TSthb0tBfxfEWNHjiMP/v3BzgHX6q9j/ssdrXjKASPD5QttgYGM7DEL4WvafqB7rm3jjwnBPqJbpzGQNFlzWjqgFP8AGunmV0QjcS7q6uEui5xkyPNbflOPCDYPhyL8V/iLcAenS1sRiQR4rRGwN29AEBJmUHNQ/MlPPP25VIzvbGXDlo4Pwq0uUSLtAmTJ1sobNLZr3T8vI9HKHtktxd7IK2fII3hp5o8p/wDakUUO3GYWvPF+yrZJEj9zlDsb2QKJ5CbcSflK15N2Sm1wlFAIPF/KUOTey9Y9qQK48KHcfcqQ8hMooJQU602l5vVB5xSh1prjab0QWY3EdEXw897A2iQQeK7IIwqxHKIo+Tyg77oOV/aeiY2UHep8Y3H5HVRyNZixPy53AADi1kP2Pa0JosnSZ5P7wHzIh7juFrdf0p+rTRYhcRj/AL7bq0FLT/GWlwabJkyPkk2uIqOJzv5LPy+MtAyZJc6Wba4AgRn6v0W+mdDo+neVDjtdDG2gxtDouf6lrWgZO9uXo3UUdsQ5/RBnf+p9HllJ8wxlzrG72TjreNLLshna4dqPVRzzaM6QtxNKtp/+RoFKGbT4slhP4SGJt3UbAP8AVBJluEr98ZcHeyha15BIFV7pcXH/AA0gBJ2jpZTsjJa0dRf2QUMgOddodO/Z6O5V3Ky2MYSa3eyG4wORNvIsIGysMbAXHqUz0nguCJapiudhFzQS4LOiYN4dwb7oCHA4BTeVHG7cOOikQeB90pCS05A0lNtK5NQPBN0nc2mtTwgQtTFKeQoTaB7XFeBJFEpoKkHRBc0bUZtH1KDOxjT4TwPcdwu+eHtdw9Zxo8rHcC5zRubYtp7hfPG3i1c0nVMvTMkTYUro3DtfpP3QfRmbjMy4Cx5O0+yzGf4U02rp19TyVDoXjKLUtLjnmY6OYCpABxfuPhD9V8YY4c5oeL54tBHkaLhY5uLkD3QjNc1rtrTVKhl+KGSOdTh+SBZWvbi6g77oCOozMa299IFPmtaeHWqOTlzZBLi47fYqoAS5BPLO7IfXZFdOZtoBDseG+UYwWVXCA9iY4ni2uF2Fj/EGLHialIGgGhZ+CtaNQhwYwHSNa4ihuPRZPXoCxn4h2UyYzuvcw2gH40gH1Cgeitg2hwPAU0Mtel17fdBb4Tgo2ncLb0TkCkBe2j2SWV6ygmgx5p37MeJ0h9mhJLG+KR0cjae00Rdp0GRNAXGF5j3ddqY2z1/9oPBI5tp3AKV4Nciv5oIqAXtzW9OUh4+VGOTSBRK579vZWmR7nNjb1cQB9yooomt9XdXNLI/tXFJbuAlBr7coNB4ixtT8NY2muidTNwc4j4W6biab4i0WDKdiwyOkjBL/ACwDf6LnH7RPEGTn5IxzTYWN4aPdaj9lOe6bQjiuP0OIF/dBmte0IYEzxH9Pus6+Ei76Lr3iTTmZMG8N9V/qsDmaU5pIA7oMs8KTFg3v5CKO0t26iFchwRG36eUFSOBrAKU8b/Kjc5oLtougkkY4gkelrR6nHsrGNrmkaXBt8qXImcKe6gAgzGdmOluSQkud9LT2CpGRxjY1xtreQFZym487pcmFr44yTsaXXXwqN/HKB5J4pODzdKMWaUjQLQTxvLeikZkG+RfyoAaXm8dEBBsjXfdOpUgAO6dZ/iQXW8pw4SRfUEp/zED2hK9t9Eo7Jw+pBVlbtCgjHqtWcrqVAxBODTUb8EGH/qKF2RH5kbWk7flAT9KMeCv+/wAf/iUFXxo+DN1id+PF5LtxBaEZ/ZfOYcySE8A9lndd412f/wAijHgP/vv5IOt6pEHQcLJ5GC57z6Vs8v8AyB+SEULPCDM/2Wb3PbTR1J6ALParqEbslmHg1y8NfMelX2Wn8dyPi0geW9zLNHaatc7PDoa49Y/mg1HiV8GDo88MDaeQGbv/ANLnkzyXEnklbHxT/wBuPyWX+pWLk6oHOefLbG0+gc/mmJG9E4IHMIpLymd1J2QO2mgbXgCkb0apAg8CU60nd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4696" name="AutoShape 8" descr="data:image/jpeg;base64,/9j/4AAQSkZJRgABAQAAAQABAAD/2wCEAAkGBwgHBgkIBwgKCgkLDRYPDQwMDRsUFRAWIB0iIiAdHx8kKDQsJCYxJx8fLT0tMTU3Ojo6Iys/RD84QzQ5OjcBCgoKDQwNGg8PGjclHyU3Nzc3Nzc3Nzc3Nzc3Nzc3Nzc3Nzc3Nzc3Nzc3Nzc3Nzc3Nzc3Nzc3Nzc3Nzc3Nzc3N//AABEIALoAugMBIgACEQEDEQH/xAAcAAABBQEBAQAAAAAAAAAAAAAFAQIDBAYHAAj/xAA7EAABBAEDAgUCAwUHBAMAAAABAAIDEQQFEiExQQYTIlFhMnEUgZEHQlKx8BUjJDOhwdEWNXLxU2KC/8QAFAEBAAAAAAAAAAAAAAAAAAAAAP/EABQRAQAAAAAAAAAAAAAAAAAAAAD/2gAMAwEAAhEDEQA/AMVSicnFyic5B4m1G5esgcpCbQMKbtN8BSUn7TYG6iUEbG3247qxHA6QgMjJPvSN+G/DmRqsobGw+V1fKf3V0TT9DwtIgjZFC17r5kcLP35Qc3xfDmdOA4sDG/xO9vsjcHhqDFbAzLJmeeenAvotxlCLYLYBYuq6+380AzM7/EFrHDdGdza/e5PCCpHiYMTtowoo6b0DLJFqvLgYcjHOZA6MHu0gX+SXM1ENG1sZDyQ54AI5q6/2UMGLNm7XtyjFHJTQGDlx+K9+v/pBS1bSH/hogHRta4W3fNuJ/K1mcvFMJI3tcfuthmYOJ5UjZ94LAdu5xaL97HVB8jCwo5mtfJbm/U4SWAK9igzezpx1UcjKKKam0NcPIDWtc0na3k9fshj9wsO+rsgZ25XhVpXAlnAspg6oJB1S1fRN+6QOIKBTYTmFNu+vVeCCa0vKYE/cgtkqMqR1dkyrCBjkgFpx4Xo+Sgkxo98wZ7nk+y3PhTwg3JZJk5gc9jHU0e90gHhjDE2oYz3A+qQAirsLt+FjRw4zGtYALHHwgHQYmPpzGY0DWsYwW4e5UEssO0GWTjd0vgD5RXUYh5MrQ0EPB/RYPUYZmyu9TjDuFNH71dAgfrOruLpIsUbnu9F9o65tZDM1DyY2jeD5QBkJN9+l+6vyYs+cwxt2sEVlolJZHZ7muSR/Xuh+R4fBAdLlbpWgAGKMNqh2JPA+3Pygq/ipJIJX5o9cxIYD/mOHfj2qhz7ojpueYhEbPkRssuJ4NfPuqUeHj4wDI4d3NF8hvn3PPyqs2PJJkiwX2NrXHjj71TR/rwgOZGtRai8REW51uNMsA/w/pwosrBxcgF2NRmdy0OPUX0oIcxn4dxZAGmSqazjawVV+x6nr7q5iZIx5vNkyn7h3vnd7f1+iCjNjvb5skzXR7TW49x8BC8rGZY8uMtd3Dm8j7rY4sMErpppBbiQPTy55PYf6ElLm6U9uM9seNB5xbe1zxuH5nqgwexwHx8Jgpx6dO60Giab5mRLiZjNgd9JDa2n7L2v6H/ZMUTy294NFvQ/KAEGlztthRlhBPCe6y0urnomAuHVp/VAhFJQUt902xfCCUdEqT2XqQWrS7uEzulQec60+Ab3Bo6kqMhWsG2Sbh9XYIOi+C9M2CJrHXI7m6vb8LpMbC9rY2/UOqxX7LWCXCnldFtLHEA31W6ic5zDsPqceqCjnB9Fg/Ou6AzaQ2eTdI9/PQNIWxGMCKfyfdMfhx9eUGSfo0D2BhiJr3v8A5QXVNHZFxFhtlAPINtr54W/liAbQQ7Jgadx2glByvPxcqGTaWiOM8hreBf8AXdCn5LmsEX0uf7ybj88dF1PN09uQzbbfT3q6+KQTI0XHeS50YDh0cy/90GBa4Rse4ZO7/wCstNaP52k/FmOvS0Ejjy2AmvuBX52tXLoeN523yW+zS7p+ijOlSsNQNja9vsG3XwCgHaZK7HljncDs3B7N3U2O/wCoR+RjciPIyXmnFvqcfSxv3J/koINGbkbROyQhvJLjXT80O1twiDYYm/3Dfpo8t57tPB/JB7HZ/jInQvErR1e08N/rojOr4oy9A9bWulxxbL/d9wflZjRJCcpsjCJdlgbGUL9zzQWo08R5DWYccwc97T51OBAceqDl+QHVI/eyiegs9enH5KnJuDjbwR7hHfEGnSabnZGM6I7b4cR9SAVXBFH2QOB45SilH04TweEErVIoWFSbkFlJtLuhpJa9+aCSRzSQI4gwBoBo9T7qbBaXzNa0G3OAtNx4jLdODQOpRPRcd/42MBm8A7ifsg7Z4M0/8D4dYyvURbkdw4htv2CoeGj5ujwF31OZzRRPG9AIKCUgBRPdwnSPAVSWQe6BsxBVR7A4lOkkHumB19igrPx2B1kcqpJDtJO78lele3tf6KhkSgA8UgjkbE5nqa0/NIPkMjZNu2NIHNdFYmmPItU5DfBP5oIMuaaEOkglcGgWLokfqgGblt1TFd5wAnDv3OOfcIrqLntge1pttLJGV8ckkbT6XAAWe6CKTAyHtkLZXhpP0l5AB73S0Hh2H8D5ZFNbwCS025TYQ9ImLfNJFSbXctPyP6BRHCxYnZTH+W1gPNti5Pz0QZ/x/vZqQ3ttksQqz3+CsRJKeWj6emx/qofn0+4XUPH2NBNBi5BMgbGdpAbfC5lPjtZIWiTeLrdXVBUPVLQpPlbRDe7eqaEHmAqSk0JyCwF4lICvO6IHxSuYaaSD8LUeHcnIh3kEkAA7B0d9ysk3ryaRrSMsY03peCHCnXwEHefCWQ12mQ0ABXQIvuuRwb0WG8GaxAcdsPnAX29lsMSTzHv57oLD1WkIA5pTySRsHqdSC6jnRglrXi0EuRLX0kJjZiB6iEAl1RwcDfQps2o8G3AG0BefJH8SHZM4I6obLl8+uXao/wAfjBlulDj1QSSBxJVWdjg3qVZhzYJKIPCnIx5uGuHToQgx+ozubKWFxA7hBcx3IljvcD6rH1N9lqNZ02Q7pB07LIZjnBhDWvPtxdUg1fh7U4MeLyJ5Gt3tthPWj0r/AIR2GTaNwlbbvpHc891zbByDHI+V+52xu4NeePkfFozgatK+ZmwBjQfQK4AB7+3vSDTeJpz+Di5ZYk2n1Lm2pMjkdIIW7JY3bZGnv7EFarxFnl2MwGIH18EigT7rJ5Ya6UOD/Xxu46nrXygGbSOD2Xh1U0kTjK9zGnaTY+yjNDiiCgWkvK8F5BJaQm05NNWgQqWB+zmlE4ohpenPy3WKNHog0ng6bIfkN2R1ED1XX9Ml8mGR7+OOq5lpmHkYzGsbMxgJB2gLpWlwPyNHeJBueeAQgw/ifxm7Gc9t7mXTTdX+Sw+V4uzd1+RO0E9SOo+y1WoeD9Rn1ufI/wAvGieG+aBZYD12g9T0F9lldf0LVsPOdjxsyMiKQ2yTc5/H26eyC5ga1NlbHN3OaT19loNVyi2LeGn1NtZ/w1o2VDqETNlh5G9ovj3BXQ/EGgROwQ7YA4NvhByfVdfy222P6hwTSFnWM1pa4/U7pfVGNbwnstjRX2CF4OlST5jRyyPqXggurj36ILePrWohm90UmwfvV/wiWJ4knDQ4er5QnVvDOa3M2YTPNgeQWP8A3h8E9Qea/JNl0bLw5m7T5r6pzAbP6oNtg6/HmQ+TIXCTs2uqgzcEysMkQA3304QfQ9Iypslj2MMYa63CR1fytbZ0TWx7HECxy1o4/VBznOZLiSvaDwB6TdKzppcWskJa0fw19R+6v+JcVpjcWgWOiDjNZFjsi5sV16INJnvjzsEQse5kp5DtvF+1rK52LkRbHTMIrlra4N/KIjUyyKSIRlrXfaj91H+LJh8p3mG6IIPT80AJ/BpNBCtSQ+YXvZe4HkV1Huq1UEDrScpL5TrCCTsmrwPC8EEkDQ94DlpsL/CYJfCQJCVl2u2G1dxMt97d3CDdaOW5G2WR1ub1XU9CN6ZFtNiuq4vgZX4draPBXWfB+a2fQonj90lpQGJo2PiMbron8ws1naLC57j50z7PDC8hv6BHZZ9xNL2PjhzvNlN0goaF4fgwLme0GR3v2UuukBhHbbSMMkbIeBwEE157Dv5Qc91PDhlc7c3qULwsaKGU7mmr4IRPNyH73ANuioNPkZO4gikFqTDwpWtcdwPYRuLf5KbHwMWNu3HjJceXOJslK2DY++KVpuTHjgkCjXN90F6DDgxsfmmk9ihefK0Eltfkq2drG+xaDT54okm0FLXcj6qHJWfyYPNOOI4w8OPLb6qbV8t0jnHsrPh/ydjbfue/pY+lBXzhHC6OJrNo23RN0opnuAY0B2x3cdLSaq5r894byGmgU1pcwcupvtaBHSuY0jkGqv4VE+3ZWpiHdXWq5F8IGXwmc+6eQk2oJGpyYwp6BD2U0LgDShtOuue6A1BkjymjcD229+nVdM/ZrmeZgZWI4ncwh4F9iuQYhuS9y3HgXNfg6zE5xqOb+7f7fCDq8dCy7ooc3UG48RIPbhK87XFvZAtT3TSthb0tBfxfEWNHjiMP/v3BzgHX6q9j/ssdrXjKASPD5QttgYGM7DEL4WvafqB7rm3jjwnBPqJbpzGQNFlzWjqgFP8AGunmV0QjcS7q6uEui5xkyPNbflOPCDYPhyL8V/iLcAenS1sRiQR4rRGwN29AEBJmUHNQ/MlPPP25VIzvbGXDlo4Pwq0uUSLtAmTJ1sobNLZr3T8vI9HKHtktxd7IK2fII3hp5o8p/wDakUUO3GYWvPF+yrZJEj9zlDsb2QKJ5CbcSflK15N2Sm1wlFAIPF/KUOTey9Y9qQK48KHcfcqQ8hMooJQU602l5vVB5xSh1prjab0QWY3EdEXw897A2iQQeK7IIwqxHKIo+Tyg77oOV/aeiY2UHep8Y3H5HVRyNZixPy53AADi1kP2Pa0JosnSZ5P7wHzIh7juFrdf0p+rTRYhcRj/AL7bq0FLT/GWlwabJkyPkk2uIqOJzv5LPy+MtAyZJc6Wba4AgRn6v0W+mdDo+neVDjtdDG2gxtDouf6lrWgZO9uXo3UUdsQ5/RBnf+p9HllJ8wxlzrG72TjreNLLshna4dqPVRzzaM6QtxNKtp/+RoFKGbT4slhP4SGJt3UbAP8AVBJluEr98ZcHeyha15BIFV7pcXH/AA0gBJ2jpZTsjJa0dRf2QUMgOddodO/Z6O5V3Ky2MYSa3eyG4wORNvIsIGysMbAXHqUz0nguCJapiudhFzQS4LOiYN4dwb7oCHA4BTeVHG7cOOikQeB90pCS05A0lNtK5NQPBN0nc2mtTwgQtTFKeQoTaB7XFeBJFEpoKkHRBc0bUZtH1KDOxjT4TwPcdwu+eHtdw9Zxo8rHcC5zRubYtp7hfPG3i1c0nVMvTMkTYUro3DtfpP3QfRmbjMy4Cx5O0+yzGf4U02rp19TyVDoXjKLUtLjnmY6OYCpABxfuPhD9V8YY4c5oeL54tBHkaLhY5uLkD3QjNc1rtrTVKhl+KGSOdTh+SBZWvbi6g77oCOozMa299IFPmtaeHWqOTlzZBLi47fYqoAS5BPLO7IfXZFdOZtoBDseG+UYwWVXCA9iY4ni2uF2Fj/EGLHialIGgGhZ+CtaNQhwYwHSNa4ihuPRZPXoCxn4h2UyYzuvcw2gH40gH1Cgeitg2hwPAU0Mtel17fdBb4Tgo2ncLb0TkCkBe2j2SWV6ygmgx5p37MeJ0h9mhJLG+KR0cjae00Rdp0GRNAXGF5j3ddqY2z1/9oPBI5tp3AKV4Nciv5oIqAXtzW9OUh4+VGOTSBRK579vZWmR7nNjb1cQB9yooomt9XdXNLI/tXFJbuAlBr7coNB4ixtT8NY2muidTNwc4j4W6biab4i0WDKdiwyOkjBL/ACwDf6LnH7RPEGTn5IxzTYWN4aPdaj9lOe6bQjiuP0OIF/dBmte0IYEzxH9Pus6+Ei76Lr3iTTmZMG8N9V/qsDmaU5pIA7oMs8KTFg3v5CKO0t26iFchwRG36eUFSOBrAKU8b/Kjc5oLtougkkY4gkelrR6nHsrGNrmkaXBt8qXImcKe6gAgzGdmOluSQkud9LT2CpGRxjY1xtreQFZym487pcmFr44yTsaXXXwqN/HKB5J4pODzdKMWaUjQLQTxvLeikZkG+RfyoAaXm8dEBBsjXfdOpUgAO6dZ/iQXW8pw4SRfUEp/zED2hK9t9Eo7Jw+pBVlbtCgjHqtWcrqVAxBODTUb8EGH/qKF2RH5kbWk7flAT9KMeCv+/wAf/iUFXxo+DN1id+PF5LtxBaEZ/ZfOYcySE8A9lndd412f/wAijHgP/vv5IOt6pEHQcLJ5GC57z6Vs8v8AyB+SEULPCDM/2Wb3PbTR1J6ALParqEbslmHg1y8NfMelX2Wn8dyPi0geW9zLNHaatc7PDoa49Y/mg1HiV8GDo88MDaeQGbv/ANLnkzyXEnklbHxT/wBuPyWX+pWLk6oHOefLbG0+gc/mmJG9E4IHMIpLymd1J2QO2mgbXgCkb0apAg8CU60nd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4698" name="AutoShape 10" descr="data:image/jpeg;base64,/9j/4AAQSkZJRgABAQAAAQABAAD/2wCEAAkGBwgHBgkIBwgKCgkLDRYPDQwMDRsUFRAWIB0iIiAdHx8kKDQsJCYxJx8fLT0tMTU3Ojo6Iys/RD84QzQ5OjcBCgoKDQwNGg8PGjclHyU3Nzc3Nzc3Nzc3Nzc3Nzc3Nzc3Nzc3Nzc3Nzc3Nzc3Nzc3Nzc3Nzc3Nzc3Nzc3Nzc3N//AABEIALoAugMBIgACEQEDEQH/xAAcAAABBQEBAQAAAAAAAAAAAAAFAQIDBAYHAAj/xAA7EAABBAEDAgUCAwUHBAMAAAABAAIDEQQFEiExQQYTIlFhMnEUgZEHQlKx8BUjJDOhwdEWNXLxU2KC/8QAFAEBAAAAAAAAAAAAAAAAAAAAAP/EABQRAQAAAAAAAAAAAAAAAAAAAAD/2gAMAwEAAhEDEQA/AMVSicnFyic5B4m1G5esgcpCbQMKbtN8BSUn7TYG6iUEbG3247qxHA6QgMjJPvSN+G/DmRqsobGw+V1fKf3V0TT9DwtIgjZFC17r5kcLP35Qc3xfDmdOA4sDG/xO9vsjcHhqDFbAzLJmeeenAvotxlCLYLYBYuq6+380AzM7/EFrHDdGdza/e5PCCpHiYMTtowoo6b0DLJFqvLgYcjHOZA6MHu0gX+SXM1ENG1sZDyQ54AI5q6/2UMGLNm7XtyjFHJTQGDlx+K9+v/pBS1bSH/hogHRta4W3fNuJ/K1mcvFMJI3tcfuthmYOJ5UjZ94LAdu5xaL97HVB8jCwo5mtfJbm/U4SWAK9igzezpx1UcjKKKam0NcPIDWtc0na3k9fshj9wsO+rsgZ25XhVpXAlnAspg6oJB1S1fRN+6QOIKBTYTmFNu+vVeCCa0vKYE/cgtkqMqR1dkyrCBjkgFpx4Xo+Sgkxo98wZ7nk+y3PhTwg3JZJk5gc9jHU0e90gHhjDE2oYz3A+qQAirsLt+FjRw4zGtYALHHwgHQYmPpzGY0DWsYwW4e5UEssO0GWTjd0vgD5RXUYh5MrQ0EPB/RYPUYZmyu9TjDuFNH71dAgfrOruLpIsUbnu9F9o65tZDM1DyY2jeD5QBkJN9+l+6vyYs+cwxt2sEVlolJZHZ7muSR/Xuh+R4fBAdLlbpWgAGKMNqh2JPA+3Pygq/ipJIJX5o9cxIYD/mOHfj2qhz7ojpueYhEbPkRssuJ4NfPuqUeHj4wDI4d3NF8hvn3PPyqs2PJJkiwX2NrXHjj71TR/rwgOZGtRai8REW51uNMsA/w/pwosrBxcgF2NRmdy0OPUX0oIcxn4dxZAGmSqazjawVV+x6nr7q5iZIx5vNkyn7h3vnd7f1+iCjNjvb5skzXR7TW49x8BC8rGZY8uMtd3Dm8j7rY4sMErpppBbiQPTy55PYf6ElLm6U9uM9seNB5xbe1zxuH5nqgwexwHx8Jgpx6dO60Giab5mRLiZjNgd9JDa2n7L2v6H/ZMUTy294NFvQ/KAEGlztthRlhBPCe6y0urnomAuHVp/VAhFJQUt902xfCCUdEqT2XqQWrS7uEzulQec60+Ab3Bo6kqMhWsG2Sbh9XYIOi+C9M2CJrHXI7m6vb8LpMbC9rY2/UOqxX7LWCXCnldFtLHEA31W6ic5zDsPqceqCjnB9Fg/Ou6AzaQ2eTdI9/PQNIWxGMCKfyfdMfhx9eUGSfo0D2BhiJr3v8A5QXVNHZFxFhtlAPINtr54W/liAbQQ7Jgadx2glByvPxcqGTaWiOM8hreBf8AXdCn5LmsEX0uf7ybj88dF1PN09uQzbbfT3q6+KQTI0XHeS50YDh0cy/90GBa4Rse4ZO7/wCstNaP52k/FmOvS0Ejjy2AmvuBX52tXLoeN523yW+zS7p+ijOlSsNQNja9vsG3XwCgHaZK7HljncDs3B7N3U2O/wCoR+RjciPIyXmnFvqcfSxv3J/koINGbkbROyQhvJLjXT80O1twiDYYm/3Dfpo8t57tPB/JB7HZ/jInQvErR1e08N/rojOr4oy9A9bWulxxbL/d9wflZjRJCcpsjCJdlgbGUL9zzQWo08R5DWYccwc97T51OBAceqDl+QHVI/eyiegs9enH5KnJuDjbwR7hHfEGnSabnZGM6I7b4cR9SAVXBFH2QOB45SilH04TweEErVIoWFSbkFlJtLuhpJa9+aCSRzSQI4gwBoBo9T7qbBaXzNa0G3OAtNx4jLdODQOpRPRcd/42MBm8A7ifsg7Z4M0/8D4dYyvURbkdw4htv2CoeGj5ujwF31OZzRRPG9AIKCUgBRPdwnSPAVSWQe6BsxBVR7A4lOkkHumB19igrPx2B1kcqpJDtJO78lele3tf6KhkSgA8UgjkbE5nqa0/NIPkMjZNu2NIHNdFYmmPItU5DfBP5oIMuaaEOkglcGgWLokfqgGblt1TFd5wAnDv3OOfcIrqLntge1pttLJGV8ckkbT6XAAWe6CKTAyHtkLZXhpP0l5AB73S0Hh2H8D5ZFNbwCS025TYQ9ImLfNJFSbXctPyP6BRHCxYnZTH+W1gPNti5Pz0QZ/x/vZqQ3ttksQqz3+CsRJKeWj6emx/qofn0+4XUPH2NBNBi5BMgbGdpAbfC5lPjtZIWiTeLrdXVBUPVLQpPlbRDe7eqaEHmAqSk0JyCwF4lICvO6IHxSuYaaSD8LUeHcnIh3kEkAA7B0d9ysk3ryaRrSMsY03peCHCnXwEHefCWQ12mQ0ABXQIvuuRwb0WG8GaxAcdsPnAX29lsMSTzHv57oLD1WkIA5pTySRsHqdSC6jnRglrXi0EuRLX0kJjZiB6iEAl1RwcDfQps2o8G3AG0BefJH8SHZM4I6obLl8+uXao/wAfjBlulDj1QSSBxJVWdjg3qVZhzYJKIPCnIx5uGuHToQgx+ozubKWFxA7hBcx3IljvcD6rH1N9lqNZ02Q7pB07LIZjnBhDWvPtxdUg1fh7U4MeLyJ5Gt3tthPWj0r/AIR2GTaNwlbbvpHc891zbByDHI+V+52xu4NeePkfFozgatK+ZmwBjQfQK4AB7+3vSDTeJpz+Di5ZYk2n1Lm2pMjkdIIW7JY3bZGnv7EFarxFnl2MwGIH18EigT7rJ5Ya6UOD/Xxu46nrXygGbSOD2Xh1U0kTjK9zGnaTY+yjNDiiCgWkvK8F5BJaQm05NNWgQqWB+zmlE4ohpenPy3WKNHog0ng6bIfkN2R1ED1XX9Ml8mGR7+OOq5lpmHkYzGsbMxgJB2gLpWlwPyNHeJBueeAQgw/ifxm7Gc9t7mXTTdX+Sw+V4uzd1+RO0E9SOo+y1WoeD9Rn1ufI/wAvGieG+aBZYD12g9T0F9lldf0LVsPOdjxsyMiKQ2yTc5/H26eyC5ga1NlbHN3OaT19loNVyi2LeGn1NtZ/w1o2VDqETNlh5G9ovj3BXQ/EGgROwQ7YA4NvhByfVdfy222P6hwTSFnWM1pa4/U7pfVGNbwnstjRX2CF4OlST5jRyyPqXggurj36ILePrWohm90UmwfvV/wiWJ4knDQ4er5QnVvDOa3M2YTPNgeQWP8A3h8E9Qea/JNl0bLw5m7T5r6pzAbP6oNtg6/HmQ+TIXCTs2uqgzcEysMkQA3304QfQ9Iypslj2MMYa63CR1fytbZ0TWx7HECxy1o4/VBznOZLiSvaDwB6TdKzppcWskJa0fw19R+6v+JcVpjcWgWOiDjNZFjsi5sV16INJnvjzsEQse5kp5DtvF+1rK52LkRbHTMIrlra4N/KIjUyyKSIRlrXfaj91H+LJh8p3mG6IIPT80AJ/BpNBCtSQ+YXvZe4HkV1Huq1UEDrScpL5TrCCTsmrwPC8EEkDQ94DlpsL/CYJfCQJCVl2u2G1dxMt97d3CDdaOW5G2WR1ub1XU9CN6ZFtNiuq4vgZX4draPBXWfB+a2fQonj90lpQGJo2PiMbron8ws1naLC57j50z7PDC8hv6BHZZ9xNL2PjhzvNlN0goaF4fgwLme0GR3v2UuukBhHbbSMMkbIeBwEE157Dv5Qc91PDhlc7c3qULwsaKGU7mmr4IRPNyH73ANuioNPkZO4gikFqTDwpWtcdwPYRuLf5KbHwMWNu3HjJceXOJslK2DY++KVpuTHjgkCjXN90F6DDgxsfmmk9ihefK0Eltfkq2drG+xaDT54okm0FLXcj6qHJWfyYPNOOI4w8OPLb6qbV8t0jnHsrPh/ydjbfue/pY+lBXzhHC6OJrNo23RN0opnuAY0B2x3cdLSaq5r894byGmgU1pcwcupvtaBHSuY0jkGqv4VE+3ZWpiHdXWq5F8IGXwmc+6eQk2oJGpyYwp6BD2U0LgDShtOuue6A1BkjymjcD229+nVdM/ZrmeZgZWI4ncwh4F9iuQYhuS9y3HgXNfg6zE5xqOb+7f7fCDq8dCy7ooc3UG48RIPbhK87XFvZAtT3TSthb0tBfxfEWNHjiMP/v3BzgHX6q9j/ssdrXjKASPD5QttgYGM7DEL4WvafqB7rm3jjwnBPqJbpzGQNFlzWjqgFP8AGunmV0QjcS7q6uEui5xkyPNbflOPCDYPhyL8V/iLcAenS1sRiQR4rRGwN29AEBJmUHNQ/MlPPP25VIzvbGXDlo4Pwq0uUSLtAmTJ1sobNLZr3T8vI9HKHtktxd7IK2fII3hp5o8p/wDakUUO3GYWvPF+yrZJEj9zlDsb2QKJ5CbcSflK15N2Sm1wlFAIPF/KUOTey9Y9qQK48KHcfcqQ8hMooJQU602l5vVB5xSh1prjab0QWY3EdEXw897A2iQQeK7IIwqxHKIo+Tyg77oOV/aeiY2UHep8Y3H5HVRyNZixPy53AADi1kP2Pa0JosnSZ5P7wHzIh7juFrdf0p+rTRYhcRj/AL7bq0FLT/GWlwabJkyPkk2uIqOJzv5LPy+MtAyZJc6Wba4AgRn6v0W+mdDo+neVDjtdDG2gxtDouf6lrWgZO9uXo3UUdsQ5/RBnf+p9HllJ8wxlzrG72TjreNLLshna4dqPVRzzaM6QtxNKtp/+RoFKGbT4slhP4SGJt3UbAP8AVBJluEr98ZcHeyha15BIFV7pcXH/AA0gBJ2jpZTsjJa0dRf2QUMgOddodO/Z6O5V3Ky2MYSa3eyG4wORNvIsIGysMbAXHqUz0nguCJapiudhFzQS4LOiYN4dwb7oCHA4BTeVHG7cOOikQeB90pCS05A0lNtK5NQPBN0nc2mtTwgQtTFKeQoTaB7XFeBJFEpoKkHRBc0bUZtH1KDOxjT4TwPcdwu+eHtdw9Zxo8rHcC5zRubYtp7hfPG3i1c0nVMvTMkTYUro3DtfpP3QfRmbjMy4Cx5O0+yzGf4U02rp19TyVDoXjKLUtLjnmY6OYCpABxfuPhD9V8YY4c5oeL54tBHkaLhY5uLkD3QjNc1rtrTVKhl+KGSOdTh+SBZWvbi6g77oCOozMa299IFPmtaeHWqOTlzZBLi47fYqoAS5BPLO7IfXZFdOZtoBDseG+UYwWVXCA9iY4ni2uF2Fj/EGLHialIGgGhZ+CtaNQhwYwHSNa4ihuPRZPXoCxn4h2UyYzuvcw2gH40gH1Cgeitg2hwPAU0Mtel17fdBb4Tgo2ncLb0TkCkBe2j2SWV6ygmgx5p37MeJ0h9mhJLG+KR0cjae00Rdp0GRNAXGF5j3ddqY2z1/9oPBI5tp3AKV4Nciv5oIqAXtzW9OUh4+VGOTSBRK579vZWmR7nNjb1cQB9yooomt9XdXNLI/tXFJbuAlBr7coNB4ixtT8NY2muidTNwc4j4W6biab4i0WDKdiwyOkjBL/ACwDf6LnH7RPEGTn5IxzTYWN4aPdaj9lOe6bQjiuP0OIF/dBmte0IYEzxH9Pus6+Ei76Lr3iTTmZMG8N9V/qsDmaU5pIA7oMs8KTFg3v5CKO0t26iFchwRG36eUFSOBrAKU8b/Kjc5oLtougkkY4gkelrR6nHsrGNrmkaXBt8qXImcKe6gAgzGdmOluSQkud9LT2CpGRxjY1xtreQFZym487pcmFr44yTsaXXXwqN/HKB5J4pODzdKMWaUjQLQTxvLeikZkG+RfyoAaXm8dEBBsjXfdOpUgAO6dZ/iQXW8pw4SRfUEp/zED2hK9t9Eo7Jw+pBVlbtCgjHqtWcrqVAxBODTUb8EGH/qKF2RH5kbWk7flAT9KMeCv+/wAf/iUFXxo+DN1id+PF5LtxBaEZ/ZfOYcySE8A9lndd412f/wAijHgP/vv5IOt6pEHQcLJ5GC57z6Vs8v8AyB+SEULPCDM/2Wb3PbTR1J6ALParqEbslmHg1y8NfMelX2Wn8dyPi0geW9zLNHaatc7PDoa49Y/mg1HiV8GDo88MDaeQGbv/ANLnkzyXEnklbHxT/wBuPyWX+pWLk6oHOefLbG0+gc/mmJG9E4IHMIpLymd1J2QO2mgbXgCkb0apAg8CU60nd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4700" name="Picture 12" descr="Example 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2664296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b="1" cap="all" dirty="0" smtClean="0"/>
              <a:t>MARIJA, PREDAVAČICA I ISTRAŽIVAČica</a:t>
            </a:r>
            <a:r>
              <a:rPr lang="hr-HR" b="1" cap="all" dirty="0" smtClean="0"/>
              <a:t/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1900. godine imenovana je predavačem fizike na Učiteljskoj školi (École Normale Superieure) za djevojke u Sèvresu</a:t>
            </a:r>
          </a:p>
          <a:p>
            <a:r>
              <a:rPr lang="hr-HR" dirty="0" smtClean="0"/>
              <a:t>1906. godine zamoljena je da preuzme posljednje mjesto svog supruga i tako je postala prva žena profesor na Sorbonni.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/>
          </a:p>
        </p:txBody>
      </p:sp>
      <p:pic>
        <p:nvPicPr>
          <p:cNvPr id="107522" name="Picture 2" descr="http://www.chemgeneration.com/images/section_2/section_2_page_7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888432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01317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Prvi Solvayev kongres u Bruxellesu 1911. godine – Marija je u velikoj grupi poznatih znanstvenika jedina žena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hr-HR" sz="3600" b="1" cap="all" dirty="0" smtClean="0"/>
              <a:t>NOBELOVA NAGRADA ZA KEMIJU</a:t>
            </a:r>
            <a:r>
              <a:rPr lang="hr-HR" b="1" cap="all" dirty="0" smtClean="0"/>
              <a:t/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12456" cy="466344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Godine 1910. uz pomoć kolega izolirala je čisti metalni radij.</a:t>
            </a:r>
          </a:p>
          <a:p>
            <a:r>
              <a:rPr lang="hr-HR" dirty="0" smtClean="0"/>
              <a:t> Godinu dana kasnije  (1911.)primila je </a:t>
            </a:r>
            <a:r>
              <a:rPr lang="hr-HR" dirty="0" smtClean="0">
                <a:solidFill>
                  <a:srgbClr val="FF0000"/>
                </a:solidFill>
              </a:rPr>
              <a:t>Nobelovu nagradu za kemiju </a:t>
            </a:r>
            <a:r>
              <a:rPr lang="hr-HR" dirty="0" smtClean="0"/>
              <a:t>kao priznanje za otkriće elemenata radija i polonija i izoliranje radija te za proučavanje prirode i spojeva tog elementa. </a:t>
            </a:r>
          </a:p>
          <a:p>
            <a:r>
              <a:rPr lang="hr-HR" dirty="0" smtClean="0"/>
              <a:t>Tako je Marija postala prva znanstvenica koja je dobila </a:t>
            </a:r>
            <a:r>
              <a:rPr lang="hr-HR" b="1" dirty="0" smtClean="0">
                <a:solidFill>
                  <a:srgbClr val="FF0000"/>
                </a:solidFill>
              </a:rPr>
              <a:t>dvije Nobelove nagrade.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/>
          </a:p>
        </p:txBody>
      </p:sp>
      <p:pic>
        <p:nvPicPr>
          <p:cNvPr id="108546" name="Picture 2" descr="http://www.chemgeneration.com/images/section_2/section_2_page_8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672408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24128" y="5373216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Institut za radij u Parizu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raDIOLOGIJA U MEDICINI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/>
              <a:t>Kroz čitav 1. svjetski rat Marija Curie posvetila se, uz pomoć svoje kćeri Irène koja se također bavila znanstvenim radom, razvoju medicinske primjene X-radiografije.</a:t>
            </a:r>
            <a:endParaRPr lang="hr-HR" dirty="0" smtClean="0"/>
          </a:p>
          <a:p>
            <a:r>
              <a:rPr lang="hr-HR" dirty="0" smtClean="0"/>
              <a:t>Laboratorij pod vodstvom Marije Curie je bio prvi u svijetu koji je proveo eksperimente na liječenju stanica raka zračećim tvarima.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r-HR"/>
          </a:p>
        </p:txBody>
      </p:sp>
      <p:pic>
        <p:nvPicPr>
          <p:cNvPr id="109570" name="Picture 2" descr="http://www.chemgeneration.com/images/section_2/section_2_page_9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2" cy="41044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58924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Marija Curie provodila je ekperimente sa svojom kćerkom, koja je i sama bila priznati kemičar.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raDIOLOGIJA U MEDICINI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124744"/>
            <a:ext cx="4072496" cy="466344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Curievi su provodili istraživanja bez ikakve zaštite od radioaktivnih tvari.</a:t>
            </a:r>
          </a:p>
          <a:p>
            <a:r>
              <a:rPr lang="hr-HR" dirty="0" smtClean="0"/>
              <a:t>ispitne cijevi s radioaktivnim izotopima nosila u džepu i držala ih u ladici od stola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Intenzitet radioaktivnosti kojoj su Curiejevi bili izloženi bio je tako visok da se njihova laboratorijska oprema, knjige i bilješke još uvijek smatraju previše opasnim za rukovanje i drže se u kutijama obloženim olovom.</a:t>
            </a:r>
            <a:endParaRPr lang="hr-HR" dirty="0"/>
          </a:p>
        </p:txBody>
      </p:sp>
      <p:pic>
        <p:nvPicPr>
          <p:cNvPr id="111618" name="Picture 2" descr="http://www.chemgeneration.com/images/section_2/section_2_page_10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09120"/>
            <a:ext cx="2376264" cy="18065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35696" y="6309320"/>
            <a:ext cx="4263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Marija je cijevi s radijem nosila u džepu</a:t>
            </a:r>
            <a:r>
              <a:rPr lang="pl-PL" dirty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MARIJINA SMRT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Marija Curie umrla je od leukemije 4. srpnja 1934. godine. Sahranjena je na groblju u Sceauxu pored svog supruga Pierrea.</a:t>
            </a:r>
          </a:p>
          <a:p>
            <a:r>
              <a:rPr lang="hr-HR" dirty="0" smtClean="0"/>
              <a:t>Godine 1995. u čast njihovih dostignuća Francuzi su prenijeli posmrtne ostatke supružnika u pariški Panteon.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pic>
        <p:nvPicPr>
          <p:cNvPr id="110594" name="Picture 2" descr="http://www.chemgeneration.com/images/section_2/section_2_page_10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816424" cy="37444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20073" y="544522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Grob Marije i Pierrea u pariškom Panteonu.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UTJECAJ NJENOG RADA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Rad Marije i Pierrea Curie odredio je početak nove ere u fizici i kemiji te dao snažan poticaj istraživanjima radioaktivnosti </a:t>
            </a:r>
          </a:p>
          <a:p>
            <a:r>
              <a:rPr lang="hr-HR" dirty="0" smtClean="0"/>
              <a:t>I njezina kći, Irène Joliot-Curie je zajedno sa svojim suprugom 1935. godine dobila Nobelovu nagradu za kemiju kao priznanje za otkriće umjetne radijacije.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r-HR"/>
          </a:p>
        </p:txBody>
      </p:sp>
      <p:pic>
        <p:nvPicPr>
          <p:cNvPr id="112642" name="Picture 2" descr="http://www.chemgeneration.com/images/section_2/section_2_page_11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923928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08518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Njena je kći nastavila njeno istraživanje – nagrađena je Nobelovom nagradom za otkriće sintetske radioaktivnosti.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UTJECAJ NJENOG RADA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čast Curiejevih mjerna jedinica za radioaktivnost izvan SI-sustava mjera nazvana je kiri (Ci).</a:t>
            </a:r>
          </a:p>
          <a:p>
            <a:r>
              <a:rPr lang="hr-HR" dirty="0" smtClean="0"/>
              <a:t>Po njima su nazvani i kirij, sintetski kemijski element sa simbolom Cm i atomskim brojem 96, kao i tri radioaktivna minerala, sklodovskit i kuprosklodovskit.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113666" name="Picture 2" descr="http://www.chemgeneration.com/images/section_2/section_2_page_11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744416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301208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Kirij, element s atomskim brojem 96, također je nazvan po Curiejevima.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7498080" cy="37307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Ivanka Cvetko, </a:t>
            </a:r>
            <a:r>
              <a:rPr lang="hr-HR" dirty="0" smtClean="0"/>
              <a:t>p</a:t>
            </a:r>
            <a:r>
              <a:rPr lang="hr-HR" dirty="0" smtClean="0"/>
              <a:t>rof.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Hvala na pažnji!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ivanka.cvetko@skole.hr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cap="all" dirty="0" smtClean="0"/>
              <a:t>ŽIVOT I RAD MARIJE CURIE</a:t>
            </a:r>
            <a:br>
              <a:rPr lang="nn-NO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“Život nije lagan. Pa što? Moramo biti ustrajni i imati povjerenje u sebe. Moramo vjerovati da smo nadareni za nešto i da to nešto moramo ostvariti.”(Marija Curie)</a:t>
            </a:r>
          </a:p>
          <a:p>
            <a:endParaRPr lang="hr-HR" i="1" dirty="0" smtClean="0"/>
          </a:p>
          <a:p>
            <a:endParaRPr lang="hr-HR" dirty="0"/>
          </a:p>
        </p:txBody>
      </p:sp>
      <p:pic>
        <p:nvPicPr>
          <p:cNvPr id="1026" name="Picture 2" descr="Život i rad Marije Cu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17032"/>
            <a:ext cx="25202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b="1" cap="all" dirty="0" smtClean="0"/>
              <a:t>ŽIVOT I RAD MARIJE CURIE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864584" cy="4929336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Marija Curie, rođena u Varšavi, Poljska, 7. studenog 1867. kao Maria Sklodowska, bila je peto dijete dvoje poznatih učitelja.</a:t>
            </a:r>
            <a:endParaRPr lang="hr-HR" dirty="0" smtClean="0"/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Završila je srednju školu već s 15 godina, primivši zlatnu medalju za svoj rad.</a:t>
            </a:r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Marija se preselila u Pariz 1891. godine i započela studij na Sorbonni.</a:t>
            </a:r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Godine 1893. stekla je diplomu iz fizike, a 1894. iz matematike s odličnim ocjenama.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r-HR"/>
          </a:p>
        </p:txBody>
      </p:sp>
      <p:pic>
        <p:nvPicPr>
          <p:cNvPr id="100354" name="Picture 2" descr="http://www.chemgeneration.com/images/section_2/section_2_page_2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7363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cap="all" dirty="0" smtClean="0"/>
              <a:t>ŽIVOT I RAD MARIJE CURIE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Diplomiravši na sveučilištu, započela je karijeru na Fakultetu za fiziku i kemiju u Parizu pod vodstvom mladog fizičara Pierra Curieja. </a:t>
            </a:r>
          </a:p>
          <a:p>
            <a:r>
              <a:rPr lang="hr-HR" dirty="0" smtClean="0"/>
              <a:t>Njihovo prijateljstvo ubrzo je preraslo u ljubav i oni su se 1895. godine vjenčali.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hr-HR"/>
          </a:p>
        </p:txBody>
      </p:sp>
      <p:pic>
        <p:nvPicPr>
          <p:cNvPr id="101378" name="Picture 2" descr="http://www.chemgeneration.com/images/section_2/section_2_page_2_pictur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raDIOAKTIVNOST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928480" cy="466344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Marija Curie odlučila je proučiti uranove zrake kao moguće polje istraživanja za disertaciju. </a:t>
            </a:r>
          </a:p>
          <a:p>
            <a:r>
              <a:rPr lang="hr-HR" dirty="0" smtClean="0"/>
              <a:t>Otkrila je da je aktivnost uranovih spojeva karakteristična i za druge tvari kao što je torij. </a:t>
            </a:r>
          </a:p>
          <a:p>
            <a:r>
              <a:rPr lang="hr-HR" dirty="0" smtClean="0"/>
              <a:t>Marija je tu pojavu nazvala radioaktivnošću.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hr-HR" dirty="0"/>
          </a:p>
        </p:txBody>
      </p:sp>
      <p:pic>
        <p:nvPicPr>
          <p:cNvPr id="102402" name="Picture 2" descr="http://www.chemgeneration.com/images/section_2/section_2_page_3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5"/>
            <a:ext cx="3312368" cy="33123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08105" y="522920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Međunarodna oznaka radioaktivnosti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cap="all" dirty="0" smtClean="0"/>
              <a:t>OTKRIĆE POLONIJA I RADIJA</a:t>
            </a:r>
            <a:r>
              <a:rPr lang="hr-HR" b="1" cap="all" dirty="0" smtClean="0"/>
              <a:t/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360528" cy="466344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Pierre Curie bio je toliko zaintrigiran njenim rezultatima istraživanja da je odlučio pridružiti joj se.</a:t>
            </a:r>
          </a:p>
          <a:p>
            <a:r>
              <a:rPr lang="hr-HR" dirty="0" smtClean="0"/>
              <a:t>1898. godine otkrili su postojanje novog elementa koji su nazvali “polonijem” u čast Marijine drage, rodne Poljske. </a:t>
            </a:r>
          </a:p>
          <a:p>
            <a:r>
              <a:rPr lang="hr-HR" dirty="0" smtClean="0"/>
              <a:t>Nekoliko mjeseci kasnije proglasili su postojanje drugog elementa koji su nazvali “radijem” zbog njegove intenzivne radioaktivnosti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1524000"/>
            <a:ext cx="3569600" cy="4663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3426" name="Picture 2" descr="http://www.chemgeneration.com/images/section_2/section_2_page_4_pictur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68760"/>
            <a:ext cx="3105472" cy="41764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0152" y="5733256"/>
            <a:ext cx="275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Marija i Pierre zajedno </a:t>
            </a:r>
            <a:r>
              <a:rPr lang="pl-PL" dirty="0" smtClean="0"/>
              <a:t>rade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PRVA PRIZNANJA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1903. godine Pierre Curie, Marija Curie i Henri Becquerel odlikovani su </a:t>
            </a:r>
            <a:r>
              <a:rPr lang="hr-HR" b="1" dirty="0" smtClean="0">
                <a:solidFill>
                  <a:srgbClr val="FF0000"/>
                </a:solidFill>
              </a:rPr>
              <a:t>Nobelovom nagradom za fiziku </a:t>
            </a:r>
          </a:p>
          <a:p>
            <a:r>
              <a:rPr lang="hr-HR" dirty="0" smtClean="0"/>
              <a:t>S tim priznanjem Marija Curie bila je prva žena kojoj je Kraljevska švedska akademija znanosti dodijelila nagradu.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/>
          </a:p>
        </p:txBody>
      </p:sp>
      <p:pic>
        <p:nvPicPr>
          <p:cNvPr id="104450" name="Picture 2" descr="http://www.chemgeneration.com/images/section_2/section_2_page_5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672408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15719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Marija je prva žena znanstvenica koja je dobila Nobelovu nagradu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>PRVA PRIZNANJA</a:t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928480" cy="466344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Iste te godine (1903.) Marija je stekla doktorat znanosti Sveučilišta u Parizu i postala prva žena u Francuskoj koja je ostvarila taj znanstveni stupanj. </a:t>
            </a:r>
          </a:p>
          <a:p>
            <a:r>
              <a:rPr lang="hr-HR" dirty="0" smtClean="0"/>
              <a:t>Kraljevsko društvo Londona odlikovalo je nju i Pierrea Davyjevom medaljom, a 1904. godine Talijani su im dodijelili Matteuccijevu medalju.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105474" name="Picture 2" descr="http://www.chemgeneration.com/images/section_2/section_2_page_5_pictu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140968" cy="39604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00192" y="5589240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Doktor znanosti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cap="all" dirty="0" smtClean="0"/>
              <a:t/>
            </a:r>
            <a:br>
              <a:rPr lang="hr-HR" b="1" cap="all" dirty="0" smtClean="0"/>
            </a:br>
            <a:r>
              <a:rPr lang="hr-HR" b="1" cap="all" dirty="0" smtClean="0"/>
              <a:t/>
            </a:r>
            <a:br>
              <a:rPr lang="hr-HR" b="1" cap="all" dirty="0" smtClean="0"/>
            </a:br>
            <a:r>
              <a:rPr lang="hr-HR" b="1" cap="all" dirty="0" smtClean="0"/>
              <a:t>MARIJA, MAJKA I UDOVICA</a:t>
            </a:r>
            <a:br>
              <a:rPr lang="hr-HR" b="1" cap="all" dirty="0" smtClean="0"/>
            </a:br>
            <a:r>
              <a:rPr lang="hr-HR" b="1" cap="all" dirty="0" smtClean="0"/>
              <a:t/>
            </a:r>
            <a:br>
              <a:rPr lang="hr-HR" b="1" cap="all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Marija je rodila dvoje djece: Irène 1897. i Ève 1904. godine. </a:t>
            </a:r>
          </a:p>
          <a:p>
            <a:r>
              <a:rPr lang="hr-HR" dirty="0" smtClean="0"/>
              <a:t>Najveći šok u Marijinom životu bila je pogibija voljenog muža u prometnoj nesreći 1906. godine. </a:t>
            </a:r>
          </a:p>
          <a:p>
            <a:r>
              <a:rPr lang="hr-HR" dirty="0" smtClean="0"/>
              <a:t>Izgubljenog u mislima, nepažljivog je Pierrea udarila konjska zaprega. 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/>
          </a:p>
        </p:txBody>
      </p:sp>
      <p:pic>
        <p:nvPicPr>
          <p:cNvPr id="106498" name="Picture 2" descr="http://www.chemgeneration.com/images/section_2/section_2_page_6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672408" cy="3429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92080" y="515719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Pored znanstvene karijere, za Mariju je bila važna i njena obitelj.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787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</vt:lpstr>
      <vt:lpstr>ŽIVOT I RAD MARIJE CURIE </vt:lpstr>
      <vt:lpstr>ŽIVOT I RAD MARIJE CURIE</vt:lpstr>
      <vt:lpstr>ŽIVOT I RAD MARIJE CURIE</vt:lpstr>
      <vt:lpstr>raDIOAKTIVNOST </vt:lpstr>
      <vt:lpstr>OTKRIĆE POLONIJA I RADIJA </vt:lpstr>
      <vt:lpstr>PRVA PRIZNANJA </vt:lpstr>
      <vt:lpstr>PRVA PRIZNANJA </vt:lpstr>
      <vt:lpstr>  MARIJA, MAJKA I UDOVICA  </vt:lpstr>
      <vt:lpstr>MARIJA, PREDAVAČICA I ISTRAŽIVAČica </vt:lpstr>
      <vt:lpstr>NOBELOVA NAGRADA ZA KEMIJU </vt:lpstr>
      <vt:lpstr>raDIOLOGIJA U MEDICINI </vt:lpstr>
      <vt:lpstr>raDIOLOGIJA U MEDICINI </vt:lpstr>
      <vt:lpstr>MARIJINA SMRT </vt:lpstr>
      <vt:lpstr>UTJECAJ NJENOG RADA </vt:lpstr>
      <vt:lpstr>UTJECAJ NJENOG RADA </vt:lpstr>
      <vt:lpstr>Ivanka Cvetko, prof.  Hvala na pažnji!  ivanka.cvetko@skole.hr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I RAD MARIJE CURIE</dc:title>
  <dc:creator>Ivanka</dc:creator>
  <cp:lastModifiedBy>Ivanka</cp:lastModifiedBy>
  <cp:revision>11</cp:revision>
  <dcterms:created xsi:type="dcterms:W3CDTF">2014-01-19T15:08:44Z</dcterms:created>
  <dcterms:modified xsi:type="dcterms:W3CDTF">2014-04-29T19:22:43Z</dcterms:modified>
</cp:coreProperties>
</file>