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D1F561-0357-4C20-B3A2-56ECF1937330}" type="datetimeFigureOut">
              <a:rPr lang="sr-Latn-CS" smtClean="0"/>
              <a:t>27.3.2020.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A495E8-6D99-40E9-9C48-617F2015C670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PISANJE NIJEČNICA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>
                <a:solidFill>
                  <a:srgbClr val="FF0000"/>
                </a:solidFill>
              </a:rPr>
              <a:t>IZJAVNA </a:t>
            </a:r>
            <a:r>
              <a:rPr lang="hr-HR" b="1" dirty="0" smtClean="0">
                <a:solidFill>
                  <a:srgbClr val="FF0000"/>
                </a:solidFill>
              </a:rPr>
              <a:t>REČENICA</a:t>
            </a:r>
            <a:endParaRPr lang="hr-HR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hr-HR" b="1" dirty="0">
                <a:solidFill>
                  <a:srgbClr val="FF0000"/>
                </a:solidFill>
              </a:rPr>
              <a:t> </a:t>
            </a:r>
          </a:p>
          <a:p>
            <a:pPr>
              <a:buNone/>
            </a:pPr>
            <a:r>
              <a:rPr lang="hr-HR" dirty="0" smtClean="0">
                <a:solidFill>
                  <a:srgbClr val="002060"/>
                </a:solidFill>
              </a:rPr>
              <a:t>   JESNA:                            NIJEČNA</a:t>
            </a:r>
            <a:r>
              <a:rPr lang="hr-HR" dirty="0" smtClean="0"/>
              <a:t>:</a:t>
            </a:r>
            <a:endParaRPr lang="hr-HR" dirty="0"/>
          </a:p>
          <a:p>
            <a:pPr>
              <a:buNone/>
            </a:pPr>
            <a:r>
              <a:rPr lang="hr-HR" dirty="0" smtClean="0"/>
              <a:t>   Marko </a:t>
            </a:r>
            <a:r>
              <a:rPr lang="hr-HR" dirty="0"/>
              <a:t>vozi bicikl.           </a:t>
            </a:r>
            <a:r>
              <a:rPr lang="hr-HR" dirty="0" smtClean="0"/>
              <a:t>Marko </a:t>
            </a:r>
            <a:r>
              <a:rPr lang="hr-HR" dirty="0"/>
              <a:t>ne vozi bicikl.</a:t>
            </a:r>
          </a:p>
          <a:p>
            <a:pPr>
              <a:buNone/>
            </a:pPr>
            <a:r>
              <a:rPr lang="hr-HR" dirty="0" smtClean="0"/>
              <a:t>   Sara </a:t>
            </a:r>
            <a:r>
              <a:rPr lang="hr-HR" dirty="0"/>
              <a:t>je u školi.                </a:t>
            </a:r>
            <a:r>
              <a:rPr lang="hr-HR" dirty="0" smtClean="0"/>
              <a:t>Sara </a:t>
            </a:r>
            <a:r>
              <a:rPr lang="hr-HR" dirty="0"/>
              <a:t>nije u školi.</a:t>
            </a:r>
          </a:p>
          <a:p>
            <a:pPr>
              <a:buNone/>
            </a:pPr>
            <a:r>
              <a:rPr lang="hr-HR" dirty="0" smtClean="0"/>
              <a:t>   Djeca </a:t>
            </a:r>
            <a:r>
              <a:rPr lang="hr-HR" dirty="0"/>
              <a:t>su u kinu.              </a:t>
            </a:r>
            <a:r>
              <a:rPr lang="hr-HR" dirty="0" smtClean="0"/>
              <a:t>Djeca </a:t>
            </a:r>
            <a:r>
              <a:rPr lang="hr-HR" dirty="0"/>
              <a:t>nisu u kinu.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r-HR" dirty="0" smtClean="0"/>
              <a:t>Ponovimo: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</a:t>
            </a:r>
            <a:r>
              <a:rPr lang="hr-HR" sz="3600" b="1" dirty="0" smtClean="0">
                <a:solidFill>
                  <a:srgbClr val="FF0000"/>
                </a:solidFill>
              </a:rPr>
              <a:t>NIJEČNICE: 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/>
              <a:t>k</a:t>
            </a:r>
            <a:r>
              <a:rPr lang="hr-HR" dirty="0" smtClean="0"/>
              <a:t>ratke riječi kojima jesne rečenice preoblikujemo u niječne</a:t>
            </a:r>
          </a:p>
          <a:p>
            <a:r>
              <a:rPr lang="hr-HR" dirty="0" smtClean="0">
                <a:solidFill>
                  <a:srgbClr val="FF0000"/>
                </a:solidFill>
              </a:rPr>
              <a:t>NE , NI</a:t>
            </a:r>
            <a:r>
              <a:rPr lang="hr-HR" dirty="0" smtClean="0"/>
              <a:t> 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r>
              <a:rPr lang="hr-HR" dirty="0" smtClean="0"/>
              <a:t>Niječnicu </a:t>
            </a:r>
            <a:r>
              <a:rPr lang="hr-HR" b="1" dirty="0">
                <a:solidFill>
                  <a:srgbClr val="FF0000"/>
                </a:solidFill>
              </a:rPr>
              <a:t>ne</a:t>
            </a:r>
            <a:r>
              <a:rPr lang="hr-HR" dirty="0">
                <a:solidFill>
                  <a:srgbClr val="FF0000"/>
                </a:solidFill>
              </a:rPr>
              <a:t> </a:t>
            </a:r>
            <a:r>
              <a:rPr lang="hr-HR" dirty="0"/>
              <a:t>pišemo </a:t>
            </a:r>
            <a:r>
              <a:rPr lang="hr-HR" u="sng" dirty="0" smtClean="0"/>
              <a:t>odvojeno </a:t>
            </a:r>
            <a:r>
              <a:rPr lang="hr-HR" dirty="0" smtClean="0"/>
              <a:t>od riječi kojima izričemo što tko radi ili što se događa.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volim                       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rade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pjevaju                    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idu 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slušamo                  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pišem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igramo                        </a:t>
            </a:r>
            <a:r>
              <a:rPr lang="hr-HR" b="1" dirty="0" smtClean="0">
                <a:solidFill>
                  <a:srgbClr val="FF0000"/>
                </a:solidFill>
              </a:rPr>
              <a:t>ne </a:t>
            </a:r>
            <a:r>
              <a:rPr lang="hr-HR" dirty="0" smtClean="0"/>
              <a:t>spavate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znam                       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vjeruju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vidimo                         </a:t>
            </a:r>
            <a:r>
              <a:rPr lang="hr-HR" b="1" dirty="0" smtClean="0">
                <a:solidFill>
                  <a:srgbClr val="FF0000"/>
                </a:solidFill>
              </a:rPr>
              <a:t>ne</a:t>
            </a:r>
            <a:r>
              <a:rPr lang="hr-HR" dirty="0" smtClean="0"/>
              <a:t> puše</a:t>
            </a:r>
          </a:p>
          <a:p>
            <a:endParaRPr lang="hr-HR" dirty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/>
          <a:lstStyle/>
          <a:p>
            <a:r>
              <a:rPr lang="hr-HR" dirty="0" smtClean="0"/>
              <a:t>Niječnicu </a:t>
            </a:r>
            <a:r>
              <a:rPr lang="hr-HR" b="1" dirty="0" smtClean="0">
                <a:solidFill>
                  <a:srgbClr val="FF0000"/>
                </a:solidFill>
              </a:rPr>
              <a:t>ne </a:t>
            </a:r>
            <a:r>
              <a:rPr lang="hr-HR" dirty="0" smtClean="0"/>
              <a:t>pišemo </a:t>
            </a:r>
            <a:r>
              <a:rPr lang="hr-HR" u="sng" dirty="0" smtClean="0"/>
              <a:t>zajedno</a:t>
            </a:r>
            <a:r>
              <a:rPr lang="hr-HR" dirty="0" smtClean="0"/>
              <a:t> u riječima </a:t>
            </a:r>
            <a:r>
              <a:rPr lang="hr-HR" b="1" dirty="0" smtClean="0">
                <a:solidFill>
                  <a:srgbClr val="FF0000"/>
                </a:solidFill>
              </a:rPr>
              <a:t>neću, nemam, nemoj, nedostaješ.</a:t>
            </a:r>
          </a:p>
          <a:p>
            <a:endParaRPr lang="hr-HR" b="1" dirty="0" smtClean="0">
              <a:solidFill>
                <a:srgbClr val="FF0000"/>
              </a:solidFill>
            </a:endParaRPr>
          </a:p>
          <a:p>
            <a:pPr lvl="0">
              <a:buNone/>
            </a:pPr>
            <a:r>
              <a:rPr lang="hr-HR" b="1" dirty="0" smtClean="0"/>
              <a:t>   </a:t>
            </a:r>
            <a:r>
              <a:rPr lang="hr-HR" b="1" dirty="0" smtClean="0">
                <a:solidFill>
                  <a:srgbClr val="FF0000"/>
                </a:solidFill>
              </a:rPr>
              <a:t>Neću</a:t>
            </a:r>
            <a:r>
              <a:rPr lang="hr-HR" dirty="0" smtClean="0"/>
              <a:t> </a:t>
            </a:r>
            <a:r>
              <a:rPr lang="hr-HR" dirty="0"/>
              <a:t>biti Luca!</a:t>
            </a:r>
          </a:p>
          <a:p>
            <a:pPr>
              <a:buNone/>
            </a:pPr>
            <a:r>
              <a:rPr lang="hr-HR" b="1" dirty="0" smtClean="0"/>
              <a:t>   </a:t>
            </a:r>
            <a:r>
              <a:rPr lang="hr-HR" b="1" dirty="0" smtClean="0">
                <a:solidFill>
                  <a:srgbClr val="FF0000"/>
                </a:solidFill>
              </a:rPr>
              <a:t>Nemoj</a:t>
            </a:r>
            <a:r>
              <a:rPr lang="hr-HR" dirty="0" smtClean="0"/>
              <a:t> </a:t>
            </a:r>
            <a:r>
              <a:rPr lang="hr-HR" dirty="0"/>
              <a:t>biti Maja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b="1" dirty="0">
                <a:solidFill>
                  <a:srgbClr val="FF0000"/>
                </a:solidFill>
              </a:rPr>
              <a:t> </a:t>
            </a:r>
            <a:r>
              <a:rPr lang="hr-HR" b="1" dirty="0" smtClean="0">
                <a:solidFill>
                  <a:srgbClr val="FF0000"/>
                </a:solidFill>
              </a:rPr>
              <a:t>  Nemam </a:t>
            </a:r>
            <a:r>
              <a:rPr lang="hr-HR" dirty="0" smtClean="0"/>
              <a:t>novu torbu.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r>
              <a:rPr lang="hr-HR" b="1" dirty="0" smtClean="0">
                <a:solidFill>
                  <a:srgbClr val="FF0000"/>
                </a:solidFill>
              </a:rPr>
              <a:t>Nedostajete</a:t>
            </a:r>
            <a:r>
              <a:rPr lang="hr-HR" dirty="0" smtClean="0"/>
              <a:t> mi.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 smtClean="0"/>
              <a:t>    Nekada se neću pisalo odvojeno pa u nekim knjigama ili pričama možete vidjeti ne ću.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Sada pišemo </a:t>
            </a:r>
            <a:r>
              <a:rPr lang="hr-HR" b="1" dirty="0" smtClean="0">
                <a:solidFill>
                  <a:srgbClr val="FF0000"/>
                </a:solidFill>
              </a:rPr>
              <a:t>NEĆU</a:t>
            </a:r>
            <a:r>
              <a:rPr lang="hr-HR" dirty="0" smtClean="0"/>
              <a:t>!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hr-HR" dirty="0" smtClean="0"/>
              <a:t>Niječnicu </a:t>
            </a:r>
            <a:r>
              <a:rPr lang="hr-HR" b="1" dirty="0" smtClean="0">
                <a:solidFill>
                  <a:srgbClr val="FF0000"/>
                </a:solidFill>
              </a:rPr>
              <a:t>ni</a:t>
            </a:r>
            <a:r>
              <a:rPr lang="hr-HR" dirty="0" smtClean="0"/>
              <a:t> pišemo </a:t>
            </a:r>
            <a:r>
              <a:rPr lang="hr-HR" u="sng" dirty="0" smtClean="0"/>
              <a:t>zajedno</a:t>
            </a:r>
            <a:r>
              <a:rPr lang="hr-HR" dirty="0" smtClean="0"/>
              <a:t> u riječima </a:t>
            </a:r>
            <a:r>
              <a:rPr lang="hr-HR" b="1" dirty="0" smtClean="0">
                <a:solidFill>
                  <a:srgbClr val="FF0000"/>
                </a:solidFill>
              </a:rPr>
              <a:t>nisam, nije.</a:t>
            </a:r>
          </a:p>
          <a:p>
            <a:endParaRPr lang="hr-HR" dirty="0"/>
          </a:p>
          <a:p>
            <a:pPr lvl="0">
              <a:buNone/>
            </a:pPr>
            <a:r>
              <a:rPr lang="hr-HR" b="1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Nisam</a:t>
            </a:r>
            <a:r>
              <a:rPr lang="hr-HR" dirty="0" smtClean="0"/>
              <a:t> </a:t>
            </a:r>
            <a:r>
              <a:rPr lang="hr-HR" dirty="0"/>
              <a:t>više Luca.</a:t>
            </a:r>
          </a:p>
          <a:p>
            <a:pPr>
              <a:buNone/>
            </a:pPr>
            <a:r>
              <a:rPr lang="hr-HR" dirty="0" smtClean="0"/>
              <a:t>    Luca </a:t>
            </a:r>
            <a:r>
              <a:rPr lang="hr-HR" b="1" dirty="0">
                <a:solidFill>
                  <a:srgbClr val="FF0000"/>
                </a:solidFill>
              </a:rPr>
              <a:t>nije</a:t>
            </a:r>
            <a:r>
              <a:rPr lang="hr-HR" dirty="0"/>
              <a:t> Maja</a:t>
            </a:r>
            <a:r>
              <a:rPr lang="hr-HR" dirty="0" smtClean="0"/>
              <a:t>.</a:t>
            </a:r>
          </a:p>
          <a:p>
            <a:pPr>
              <a:buNone/>
            </a:pPr>
            <a:r>
              <a:rPr lang="hr-HR" dirty="0" smtClean="0"/>
              <a:t>    </a:t>
            </a:r>
            <a:r>
              <a:rPr lang="hr-HR" b="1" dirty="0" smtClean="0">
                <a:solidFill>
                  <a:srgbClr val="FF0000"/>
                </a:solidFill>
              </a:rPr>
              <a:t>Nismo</a:t>
            </a:r>
            <a:r>
              <a:rPr lang="hr-HR" dirty="0" smtClean="0"/>
              <a:t> pojeli čokoladu.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Dječaci </a:t>
            </a:r>
            <a:r>
              <a:rPr lang="hr-HR" b="1" dirty="0" smtClean="0">
                <a:solidFill>
                  <a:srgbClr val="FF0000"/>
                </a:solidFill>
              </a:rPr>
              <a:t>nisu</a:t>
            </a:r>
            <a:r>
              <a:rPr lang="hr-HR" dirty="0" smtClean="0"/>
              <a:t> igrali košarku.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Poigrajte se s ukućanima.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Izgovarajte naizmjence i zapisujte riječi s niječnicama. Provjerite tko je točnije napisao.</a:t>
            </a:r>
          </a:p>
          <a:p>
            <a:pPr algn="ctr">
              <a:buNone/>
            </a:pPr>
            <a:r>
              <a:rPr lang="hr-HR" dirty="0" smtClean="0">
                <a:sym typeface="Wingdings" pitchFamily="2" charset="2"/>
              </a:rPr>
              <a:t>    </a:t>
            </a:r>
            <a:r>
              <a:rPr lang="hr-HR" sz="9600" dirty="0" smtClean="0">
                <a:sym typeface="Wingdings" pitchFamily="2" charset="2"/>
              </a:rPr>
              <a:t></a:t>
            </a:r>
            <a:endParaRPr lang="hr-HR" sz="9600" dirty="0" smtClean="0"/>
          </a:p>
          <a:p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pPr algn="ctr">
              <a:buNone/>
            </a:pPr>
            <a:r>
              <a:rPr lang="hr-HR" dirty="0" smtClean="0"/>
              <a:t>Lidija Marinčić, OŠ Jakovlje</a:t>
            </a:r>
          </a:p>
          <a:p>
            <a:pPr algn="ctr">
              <a:buNone/>
            </a:pPr>
            <a:r>
              <a:rPr lang="hr-HR" dirty="0" smtClean="0"/>
              <a:t>Ožujak 2020. </a:t>
            </a:r>
            <a:endParaRPr lang="hr-HR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183</Words>
  <Application>Microsoft Office PowerPoint</Application>
  <PresentationFormat>On-screen Show (4:3)</PresentationFormat>
  <Paragraphs>46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PISANJE NIJEČNICA</vt:lpstr>
      <vt:lpstr>Ponovimo: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PISANJE NIJEČNICA</dc:title>
  <dc:creator>lk</dc:creator>
  <cp:lastModifiedBy>lk</cp:lastModifiedBy>
  <cp:revision>14</cp:revision>
  <dcterms:created xsi:type="dcterms:W3CDTF">2020-03-27T18:09:59Z</dcterms:created>
  <dcterms:modified xsi:type="dcterms:W3CDTF">2020-03-27T18:46:34Z</dcterms:modified>
</cp:coreProperties>
</file>