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55D8A-338D-48A3-BF6F-2F2111342E1D}" type="datetimeFigureOut">
              <a:rPr lang="hr-HR" smtClean="0"/>
              <a:t>16.4.2020.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0E216-A9BE-4A64-8E7F-7AF1FDCDB3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574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6:notes"/>
          <p:cNvSpPr txBox="1">
            <a:spLocks noGrp="1"/>
          </p:cNvSpPr>
          <p:nvPr>
            <p:ph type="body" idx="1"/>
          </p:nvPr>
        </p:nvSpPr>
        <p:spPr>
          <a:xfrm>
            <a:off x="930910" y="12563625"/>
            <a:ext cx="7447280" cy="11902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0925" tIns="80450" rIns="160925" bIns="804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7" name="Google Shape;20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-4160838" y="1984375"/>
            <a:ext cx="17630776" cy="9918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7:notes"/>
          <p:cNvSpPr txBox="1">
            <a:spLocks noGrp="1"/>
          </p:cNvSpPr>
          <p:nvPr>
            <p:ph type="body" idx="1"/>
          </p:nvPr>
        </p:nvSpPr>
        <p:spPr>
          <a:xfrm>
            <a:off x="930910" y="12563625"/>
            <a:ext cx="7447280" cy="11902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0925" tIns="80450" rIns="160925" bIns="804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2" name="Google Shape;21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4160838" y="1984375"/>
            <a:ext cx="17630776" cy="9918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-4160838" y="1984375"/>
            <a:ext cx="17630776" cy="9918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8" name="Google Shape;228;p18:notes"/>
          <p:cNvSpPr txBox="1">
            <a:spLocks noGrp="1"/>
          </p:cNvSpPr>
          <p:nvPr>
            <p:ph type="body" idx="1"/>
          </p:nvPr>
        </p:nvSpPr>
        <p:spPr>
          <a:xfrm>
            <a:off x="930910" y="12563625"/>
            <a:ext cx="7447280" cy="11902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0925" tIns="80450" rIns="160925" bIns="804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9" name="Google Shape;229;p18:notes"/>
          <p:cNvSpPr txBox="1">
            <a:spLocks noGrp="1"/>
          </p:cNvSpPr>
          <p:nvPr>
            <p:ph type="sldNum" idx="12"/>
          </p:nvPr>
        </p:nvSpPr>
        <p:spPr>
          <a:xfrm>
            <a:off x="5273003" y="25122659"/>
            <a:ext cx="4033943" cy="1322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0925" tIns="80450" rIns="160925" bIns="8045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hr-HR"/>
              <a:t>4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9:notes"/>
          <p:cNvSpPr txBox="1">
            <a:spLocks noGrp="1"/>
          </p:cNvSpPr>
          <p:nvPr>
            <p:ph type="body" idx="1"/>
          </p:nvPr>
        </p:nvSpPr>
        <p:spPr>
          <a:xfrm>
            <a:off x="930910" y="12563625"/>
            <a:ext cx="7447280" cy="11902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0925" tIns="80450" rIns="160925" bIns="804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8" name="Google Shape;238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-4160838" y="1984375"/>
            <a:ext cx="17630776" cy="9918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0:notes"/>
          <p:cNvSpPr txBox="1">
            <a:spLocks noGrp="1"/>
          </p:cNvSpPr>
          <p:nvPr>
            <p:ph type="body" idx="1"/>
          </p:nvPr>
        </p:nvSpPr>
        <p:spPr>
          <a:xfrm>
            <a:off x="930910" y="12563625"/>
            <a:ext cx="7447280" cy="11902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0925" tIns="80450" rIns="160925" bIns="804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6" name="Google Shape;24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-4160838" y="1984375"/>
            <a:ext cx="17630776" cy="9918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1:notes"/>
          <p:cNvSpPr txBox="1">
            <a:spLocks noGrp="1"/>
          </p:cNvSpPr>
          <p:nvPr>
            <p:ph type="body" idx="1"/>
          </p:nvPr>
        </p:nvSpPr>
        <p:spPr>
          <a:xfrm>
            <a:off x="930910" y="12563625"/>
            <a:ext cx="7447280" cy="11902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0925" tIns="80450" rIns="160925" bIns="804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3" name="Google Shape;253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-4160838" y="1984375"/>
            <a:ext cx="17630776" cy="9918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2:notes"/>
          <p:cNvSpPr txBox="1">
            <a:spLocks noGrp="1"/>
          </p:cNvSpPr>
          <p:nvPr>
            <p:ph type="body" idx="1"/>
          </p:nvPr>
        </p:nvSpPr>
        <p:spPr>
          <a:xfrm>
            <a:off x="930910" y="12563625"/>
            <a:ext cx="7447280" cy="11902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0925" tIns="80450" rIns="160925" bIns="804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4" name="Google Shape;264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-4160838" y="1984375"/>
            <a:ext cx="17630776" cy="9918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6111F-5878-448F-ABCB-64EF8C1291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F57F44-5F54-4480-B049-8F12AF3235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39ECC5-BAA2-498C-9690-69014DAD8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FA97-EFBD-45E8-9B66-92DC0C5AD51C}" type="datetimeFigureOut">
              <a:rPr lang="hr-HR" smtClean="0"/>
              <a:t>16.4.2020.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9558F-F571-491F-8AD5-CF8FDD3A3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047B15-2178-403C-BAB7-73F86D209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B1405-7302-4FCD-81E9-917A431CC32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1783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70497-2FB7-4F0B-A100-953DFC8B0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3C881C-1BAC-4CE7-8B09-7B8F7FF7B9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43A59-7D54-4D48-8F43-8EB2197BB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FA97-EFBD-45E8-9B66-92DC0C5AD51C}" type="datetimeFigureOut">
              <a:rPr lang="hr-HR" smtClean="0"/>
              <a:t>16.4.2020.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31611F-76BE-4876-95C1-9167CE3F3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77D21E-F19D-40CA-B053-D724E0095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B1405-7302-4FCD-81E9-917A431CC32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0174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76F7FD-DE0B-4EB7-B8BC-D4A3A03CB8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6B3D41-8E75-4D46-A57E-398298E228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2FCDB-E23B-4E0A-88CE-6C960C684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FA97-EFBD-45E8-9B66-92DC0C5AD51C}" type="datetimeFigureOut">
              <a:rPr lang="hr-HR" smtClean="0"/>
              <a:t>16.4.2020.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6812E-39B6-4CC1-A7E3-B0BFCE416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82067-2714-465A-B431-B7DCFF8D0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B1405-7302-4FCD-81E9-917A431CC32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5833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86C9E-3DE2-4BA7-92A4-F20A0ED5D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7B670-A168-48B1-B3B5-FE8470DA9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B0540-284E-4C2F-8FC5-3017CAD28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FA97-EFBD-45E8-9B66-92DC0C5AD51C}" type="datetimeFigureOut">
              <a:rPr lang="hr-HR" smtClean="0"/>
              <a:t>16.4.2020.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2BC4F0-2D2B-417C-B49D-E3790400A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B1A36D-ECCA-4EAE-B2C8-3D53AAD35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B1405-7302-4FCD-81E9-917A431CC32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0770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0CD6F-4503-4FA0-AEDF-5E0166A5E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F4178B-B278-4EA4-A6AC-6BF974E06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81EC0-A46C-48F5-91DE-3446189F2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FA97-EFBD-45E8-9B66-92DC0C5AD51C}" type="datetimeFigureOut">
              <a:rPr lang="hr-HR" smtClean="0"/>
              <a:t>16.4.2020.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095F0-5F36-41CB-B9C6-66122A0ED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FD984-77B5-483B-88AE-94344DDD4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B1405-7302-4FCD-81E9-917A431CC32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200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8B586-DEFC-475D-8C8B-7A0219DD8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95476-403C-48F6-9F46-B09EFEA080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615D47-0018-4435-9816-E2F6BC1C07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5D42DE-2F77-460D-9B3B-77A1A483C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FA97-EFBD-45E8-9B66-92DC0C5AD51C}" type="datetimeFigureOut">
              <a:rPr lang="hr-HR" smtClean="0"/>
              <a:t>16.4.2020.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756178-6AA5-496D-A8A6-B3D97651E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A74DE0-944C-4B19-B55E-3AFBA595A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B1405-7302-4FCD-81E9-917A431CC32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743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A21A3-2743-43BF-B1FF-DE619CD7E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C1FEDB-77B7-4657-AC84-213558780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AA2A7A-629E-44C7-879A-B973960F54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8EEE25-6CA3-4C37-B9C4-CDDCA38F2F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770897-904A-4179-B4B0-6DFF9F5580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7D9B7C-72B5-45D0-ABD8-3028D9398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FA97-EFBD-45E8-9B66-92DC0C5AD51C}" type="datetimeFigureOut">
              <a:rPr lang="hr-HR" smtClean="0"/>
              <a:t>16.4.2020.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DABA72-1C1B-4C41-AC01-28A4E27A3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985574-1070-473D-B1D8-105287FF9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B1405-7302-4FCD-81E9-917A431CC32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749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D20BA-1A10-4CFD-BBE9-3E549EE97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6650F7-AE3C-4B7E-98F2-F35410B35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FA97-EFBD-45E8-9B66-92DC0C5AD51C}" type="datetimeFigureOut">
              <a:rPr lang="hr-HR" smtClean="0"/>
              <a:t>16.4.2020.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70F759-ABE0-4CF7-8A5E-0ADC57AE9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5E6E26-C66B-4F74-81CA-A8CCF039A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B1405-7302-4FCD-81E9-917A431CC32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0831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9162DB-1B27-4960-8DF9-E8CE86B35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FA97-EFBD-45E8-9B66-92DC0C5AD51C}" type="datetimeFigureOut">
              <a:rPr lang="hr-HR" smtClean="0"/>
              <a:t>16.4.2020.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6C2C4C-1DCD-4A3F-B091-3CE38B10B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BD1ADA-790B-42ED-9D37-9A73E570F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B1405-7302-4FCD-81E9-917A431CC32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3898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E272D-975F-405D-B356-BF108CF78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6D802-58A5-49B9-9940-34DF656EF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13A72D-EBD0-483A-9FCD-559E6CEE0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4F4453-12F9-472E-A5E8-516908B31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FA97-EFBD-45E8-9B66-92DC0C5AD51C}" type="datetimeFigureOut">
              <a:rPr lang="hr-HR" smtClean="0"/>
              <a:t>16.4.2020.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00AF72-CE4F-4014-BB0D-27ACA6782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738899-62BA-4CE4-9015-839EC9BEA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B1405-7302-4FCD-81E9-917A431CC32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114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E33EE-3BA4-4F34-8D2E-F8693874A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8A5210-11E5-4167-A466-BCB855710C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900758-E73F-4E45-97E9-4891AC4D0A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9B29B3-AD97-4F33-8453-DA303F1FB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FA97-EFBD-45E8-9B66-92DC0C5AD51C}" type="datetimeFigureOut">
              <a:rPr lang="hr-HR" smtClean="0"/>
              <a:t>16.4.2020.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1DF7A8-9CFA-4399-BDB5-FFBDCEFC2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7B3AB-9444-4147-B6BD-A328CA614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B1405-7302-4FCD-81E9-917A431CC32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4239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FCED96-7FC6-4E80-9725-280E38EF4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E88610-FF27-4AAC-8A92-4E3ED85CB4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BA2D6E-4325-48A1-93FF-C233209031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5FA97-EFBD-45E8-9B66-92DC0C5AD51C}" type="datetimeFigureOut">
              <a:rPr lang="hr-HR" smtClean="0"/>
              <a:t>16.4.2020.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029B4F-548E-47A5-BBA1-18428D99D3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AF7B1-8261-4B99-8196-92216ACBA2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B1405-7302-4FCD-81E9-917A431CC32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978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971A4-B307-4DDD-BB14-E3085DCC7E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334740-DF01-4946-9655-569E47A1C3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9925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6"/>
          <p:cNvSpPr txBox="1">
            <a:spLocks noGrp="1"/>
          </p:cNvSpPr>
          <p:nvPr>
            <p:ph type="title"/>
          </p:nvPr>
        </p:nvSpPr>
        <p:spPr>
          <a:xfrm>
            <a:off x="-68826" y="2697392"/>
            <a:ext cx="12260827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82AF"/>
              </a:buClr>
              <a:buSzPts val="4400"/>
              <a:buFont typeface="Quattrocento Sans"/>
              <a:buNone/>
            </a:pPr>
            <a:r>
              <a:rPr lang="hr-HR"/>
              <a:t>Izvođenje više računskih radnji</a:t>
            </a:r>
            <a:endParaRPr/>
          </a:p>
        </p:txBody>
      </p:sp>
    </p:spTree>
  </p:cSld>
  <p:clrMapOvr>
    <a:masterClrMapping/>
  </p:clrMapOvr>
  <p:transition spd="med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7"/>
          <p:cNvSpPr/>
          <p:nvPr/>
        </p:nvSpPr>
        <p:spPr>
          <a:xfrm>
            <a:off x="856316" y="2931668"/>
            <a:ext cx="4095993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r-HR" sz="2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20 + 3 + 10 = 30 + 3 =33</a:t>
            </a:r>
            <a:endParaRPr sz="2800" b="0" i="0" u="none" strike="noStrike" cap="non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15" name="Google Shape;215;p17"/>
          <p:cNvSpPr/>
          <p:nvPr/>
        </p:nvSpPr>
        <p:spPr>
          <a:xfrm>
            <a:off x="424306" y="4162674"/>
            <a:ext cx="496001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r-HR" sz="2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15 + 8 + 25 + 2 = 40 + 10 = 50</a:t>
            </a:r>
            <a:endParaRPr sz="2800" b="0" i="0" u="none" strike="noStrike" cap="non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16" name="Google Shape;216;p17"/>
          <p:cNvSpPr/>
          <p:nvPr/>
        </p:nvSpPr>
        <p:spPr>
          <a:xfrm>
            <a:off x="687983" y="1269775"/>
            <a:ext cx="4696335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r-HR" sz="2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Ako imamo više </a:t>
            </a:r>
            <a:r>
              <a:rPr lang="hr-HR" sz="2800" b="0" i="0" u="none" strike="noStrike" cap="none">
                <a:solidFill>
                  <a:srgbClr val="FF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pribrojnika</a:t>
            </a:r>
            <a:r>
              <a:rPr lang="hr-HR" sz="2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, udružujemo ih po volji!</a:t>
            </a:r>
            <a:endParaRPr sz="2800" b="0" i="0" u="none" strike="noStrike" cap="non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17" name="Google Shape;217;p17"/>
          <p:cNvSpPr/>
          <p:nvPr/>
        </p:nvSpPr>
        <p:spPr>
          <a:xfrm>
            <a:off x="7460800" y="2905780"/>
            <a:ext cx="350769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r-HR" sz="2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5 • 7 • 2 = 10 • 7 = 70</a:t>
            </a:r>
            <a:endParaRPr sz="2800" b="0" i="0" u="none" strike="noStrike" cap="non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18" name="Google Shape;218;p17"/>
          <p:cNvSpPr/>
          <p:nvPr/>
        </p:nvSpPr>
        <p:spPr>
          <a:xfrm>
            <a:off x="7304936" y="4162674"/>
            <a:ext cx="406072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r-HR" sz="2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5 • 3 • 3 • 2 = 10 • 9 = 90</a:t>
            </a:r>
            <a:endParaRPr sz="2800" b="0" i="0" u="none" strike="noStrike" cap="non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19" name="Google Shape;219;p17"/>
          <p:cNvSpPr/>
          <p:nvPr/>
        </p:nvSpPr>
        <p:spPr>
          <a:xfrm>
            <a:off x="6373504" y="1252519"/>
            <a:ext cx="5451848" cy="954107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r-HR" sz="2800" b="0" i="0" u="none" strike="noStrike" cap="none">
                <a:solidFill>
                  <a:srgbClr val="3991C7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Faktore</a:t>
            </a:r>
            <a:r>
              <a:rPr lang="hr-HR" sz="2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također možemo udruživati po volji:</a:t>
            </a:r>
            <a:endParaRPr sz="2800" b="0" i="0" u="none" strike="noStrike" cap="non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20" name="Google Shape;220;p17"/>
          <p:cNvSpPr/>
          <p:nvPr/>
        </p:nvSpPr>
        <p:spPr>
          <a:xfrm>
            <a:off x="7460799" y="3639454"/>
            <a:ext cx="1600073" cy="52322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3991C7"/>
          </a:solidFill>
          <a:ln w="12700" cap="flat" cmpd="sng">
            <a:solidFill>
              <a:srgbClr val="3991C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17"/>
          <p:cNvSpPr/>
          <p:nvPr/>
        </p:nvSpPr>
        <p:spPr>
          <a:xfrm rot="10800000" flipH="1">
            <a:off x="687983" y="4685894"/>
            <a:ext cx="1423554" cy="547027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17"/>
          <p:cNvSpPr/>
          <p:nvPr/>
        </p:nvSpPr>
        <p:spPr>
          <a:xfrm>
            <a:off x="1307974" y="3639454"/>
            <a:ext cx="1423554" cy="547028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17"/>
          <p:cNvSpPr/>
          <p:nvPr/>
        </p:nvSpPr>
        <p:spPr>
          <a:xfrm>
            <a:off x="7460800" y="2380919"/>
            <a:ext cx="1423554" cy="52322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3991C7"/>
          </a:solidFill>
          <a:ln w="12700" cap="flat" cmpd="sng">
            <a:solidFill>
              <a:srgbClr val="3991C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17"/>
          <p:cNvSpPr/>
          <p:nvPr/>
        </p:nvSpPr>
        <p:spPr>
          <a:xfrm rot="10800000" flipH="1">
            <a:off x="7938654" y="4634738"/>
            <a:ext cx="737755" cy="394462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3991C7"/>
          </a:solidFill>
          <a:ln w="12700" cap="flat" cmpd="sng">
            <a:solidFill>
              <a:srgbClr val="3991C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17"/>
          <p:cNvSpPr/>
          <p:nvPr/>
        </p:nvSpPr>
        <p:spPr>
          <a:xfrm>
            <a:off x="1089030" y="2408448"/>
            <a:ext cx="1423554" cy="437085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8"/>
          <p:cNvSpPr txBox="1">
            <a:spLocks noGrp="1"/>
          </p:cNvSpPr>
          <p:nvPr>
            <p:ph type="title"/>
          </p:nvPr>
        </p:nvSpPr>
        <p:spPr>
          <a:xfrm>
            <a:off x="651050" y="980724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Quattrocento Sans"/>
              <a:buNone/>
            </a:pPr>
            <a:r>
              <a:rPr lang="hr-HR" sz="3600">
                <a:solidFill>
                  <a:srgbClr val="000000"/>
                </a:solidFill>
              </a:rPr>
              <a:t>Tonka i Tin morali su izračunati koliko je 3 + 4 ∙ 5. Tko je zadatak točno riješio? </a:t>
            </a:r>
            <a:endParaRPr/>
          </a:p>
        </p:txBody>
      </p:sp>
      <p:sp>
        <p:nvSpPr>
          <p:cNvPr id="232" name="Google Shape;232;p18"/>
          <p:cNvSpPr/>
          <p:nvPr/>
        </p:nvSpPr>
        <p:spPr>
          <a:xfrm>
            <a:off x="1229958" y="3407785"/>
            <a:ext cx="4191896" cy="1077218"/>
          </a:xfrm>
          <a:prstGeom prst="rect">
            <a:avLst/>
          </a:prstGeom>
          <a:solidFill>
            <a:schemeClr val="accent4">
              <a:alpha val="49019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hr-HR" sz="32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Tonkin račun: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hr-HR" sz="32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3 + 4 ∙ 5 = 7 ∙ 5 = 35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18"/>
          <p:cNvSpPr txBox="1"/>
          <p:nvPr/>
        </p:nvSpPr>
        <p:spPr>
          <a:xfrm>
            <a:off x="7164805" y="3407785"/>
            <a:ext cx="4378150" cy="1077218"/>
          </a:xfrm>
          <a:prstGeom prst="rect">
            <a:avLst/>
          </a:prstGeom>
          <a:solidFill>
            <a:schemeClr val="accent2">
              <a:alpha val="49019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hr-HR" sz="32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Tinov račun: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hr-HR" sz="32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3 + 4 ∙ 5 = 3 + 20 = 23</a:t>
            </a:r>
            <a:endParaRPr sz="3200" b="0" i="0" u="none" strike="noStrike" cap="non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pic>
        <p:nvPicPr>
          <p:cNvPr id="234" name="Google Shape;234;p18" descr="Slika na kojoj se prikazuje crtež&#10;&#10;Opis je automatski generira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6743" y="3184188"/>
            <a:ext cx="1151778" cy="15244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18" descr="Slika na kojoj se prikazuje crtež&#10;&#10;Opis je automatski generira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89265" y="3184188"/>
            <a:ext cx="875540" cy="16096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9"/>
          <p:cNvSpPr/>
          <p:nvPr/>
        </p:nvSpPr>
        <p:spPr>
          <a:xfrm>
            <a:off x="1514584" y="4304000"/>
            <a:ext cx="9430871" cy="1077218"/>
          </a:xfrm>
          <a:prstGeom prst="rect">
            <a:avLst/>
          </a:prstGeom>
          <a:noFill/>
          <a:ln w="9525" cap="flat" cmpd="sng">
            <a:solidFill>
              <a:srgbClr val="38562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hr-HR" sz="3200" b="0" i="0" u="none" strike="noStrike" cap="none">
                <a:solidFill>
                  <a:srgbClr val="385623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PRVO SE MNOŽI I DIJELI, A ZATIM SE ZBRAJA I ODUZIMA!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19"/>
          <p:cNvSpPr txBox="1"/>
          <p:nvPr/>
        </p:nvSpPr>
        <p:spPr>
          <a:xfrm>
            <a:off x="4292514" y="2616731"/>
            <a:ext cx="4378150" cy="1077218"/>
          </a:xfrm>
          <a:prstGeom prst="rect">
            <a:avLst/>
          </a:prstGeom>
          <a:solidFill>
            <a:schemeClr val="accent2">
              <a:alpha val="49019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hr-HR" sz="32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Tinov račun: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hr-HR" sz="32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3 + 4 ∙ 5 = 3 + 20 = 23</a:t>
            </a:r>
            <a:endParaRPr sz="3200" b="0" i="0" u="none" strike="noStrike" cap="non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pic>
        <p:nvPicPr>
          <p:cNvPr id="242" name="Google Shape;242;p19" descr="Slika na kojoj se prikazuje crtež&#10;&#10;Opis je automatski generira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16974" y="2257483"/>
            <a:ext cx="875540" cy="1609685"/>
          </a:xfrm>
          <a:prstGeom prst="rect">
            <a:avLst/>
          </a:prstGeom>
          <a:noFill/>
          <a:ln>
            <a:noFill/>
          </a:ln>
        </p:spPr>
      </p:pic>
      <p:sp>
        <p:nvSpPr>
          <p:cNvPr id="243" name="Google Shape;243;p19"/>
          <p:cNvSpPr/>
          <p:nvPr/>
        </p:nvSpPr>
        <p:spPr>
          <a:xfrm>
            <a:off x="2653747" y="1219393"/>
            <a:ext cx="7303153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hr-HR" sz="32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Tinov račun je točan jer je prvo množio!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0"/>
          <p:cNvSpPr txBox="1">
            <a:spLocks noGrp="1"/>
          </p:cNvSpPr>
          <p:nvPr>
            <p:ph type="title"/>
          </p:nvPr>
        </p:nvSpPr>
        <p:spPr>
          <a:xfrm>
            <a:off x="887718" y="52890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82AF"/>
              </a:buClr>
              <a:buSzPts val="4400"/>
              <a:buFont typeface="Quattrocento Sans"/>
              <a:buNone/>
            </a:pPr>
            <a:r>
              <a:rPr lang="hr-HR"/>
              <a:t>Zadatak: </a:t>
            </a:r>
            <a:endParaRPr/>
          </a:p>
        </p:txBody>
      </p:sp>
      <p:sp>
        <p:nvSpPr>
          <p:cNvPr id="249" name="Google Shape;249;p20"/>
          <p:cNvSpPr/>
          <p:nvPr/>
        </p:nvSpPr>
        <p:spPr>
          <a:xfrm>
            <a:off x="4463845" y="2494910"/>
            <a:ext cx="3264310" cy="769441"/>
          </a:xfrm>
          <a:prstGeom prst="rect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hr-HR" sz="44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30 : 5 + 1 = </a:t>
            </a:r>
            <a:endParaRPr sz="4400" b="0" i="0" u="none" strike="noStrike" cap="non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50" name="Google Shape;250;p20"/>
          <p:cNvSpPr/>
          <p:nvPr/>
        </p:nvSpPr>
        <p:spPr>
          <a:xfrm>
            <a:off x="3875159" y="3707390"/>
            <a:ext cx="4441681" cy="769441"/>
          </a:xfrm>
          <a:prstGeom prst="rect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hr-HR" sz="44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3 + 4 </a:t>
            </a:r>
            <a:r>
              <a:rPr lang="hr-HR" sz="4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∙</a:t>
            </a:r>
            <a:r>
              <a:rPr lang="hr-HR" sz="44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5 – 2 =</a:t>
            </a:r>
            <a:endParaRPr sz="4400" b="0" i="0" u="none" strike="noStrike" cap="non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1"/>
          <p:cNvSpPr/>
          <p:nvPr/>
        </p:nvSpPr>
        <p:spPr>
          <a:xfrm>
            <a:off x="2537597" y="1522552"/>
            <a:ext cx="3281668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hr-HR" sz="36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30 : (4 + 1) • 4=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56" name="Google Shape;256;p21"/>
          <p:cNvSpPr txBox="1"/>
          <p:nvPr/>
        </p:nvSpPr>
        <p:spPr>
          <a:xfrm>
            <a:off x="5749927" y="1522552"/>
            <a:ext cx="2987075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hr-HR" sz="3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30 : 5 ∙ 4 =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p21"/>
          <p:cNvSpPr txBox="1"/>
          <p:nvPr/>
        </p:nvSpPr>
        <p:spPr>
          <a:xfrm>
            <a:off x="5325035" y="2288034"/>
            <a:ext cx="341196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hr-HR" sz="3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= 6 ∙ 4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21"/>
          <p:cNvSpPr/>
          <p:nvPr/>
        </p:nvSpPr>
        <p:spPr>
          <a:xfrm>
            <a:off x="1595717" y="3988485"/>
            <a:ext cx="9452385" cy="1200329"/>
          </a:xfrm>
          <a:prstGeom prst="rect">
            <a:avLst/>
          </a:prstGeom>
          <a:noFill/>
          <a:ln w="9525" cap="flat" cmpd="sng">
            <a:solidFill>
              <a:srgbClr val="38562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hr-HR" sz="3600" b="0" i="0" u="none" strike="noStrike" cap="none">
                <a:solidFill>
                  <a:srgbClr val="385623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Ako u zadatku imamo još i ZAGRADE, tada se one prve rješavaju!</a:t>
            </a:r>
            <a:endParaRPr sz="3600" b="0" i="0" u="none" strike="noStrike" cap="none">
              <a:solidFill>
                <a:srgbClr val="385623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59" name="Google Shape;259;p21"/>
          <p:cNvSpPr/>
          <p:nvPr/>
        </p:nvSpPr>
        <p:spPr>
          <a:xfrm>
            <a:off x="2537597" y="1522552"/>
            <a:ext cx="3281668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hr-HR" sz="36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30 :</a:t>
            </a:r>
            <a:r>
              <a:rPr lang="hr-HR" sz="3600" b="0" i="0" u="none" strike="noStrike" cap="none">
                <a:solidFill>
                  <a:srgbClr val="FF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(</a:t>
            </a:r>
            <a:r>
              <a:rPr lang="hr-HR" sz="36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4 + 1</a:t>
            </a:r>
            <a:r>
              <a:rPr lang="hr-HR" sz="3600" b="0" i="0" u="none" strike="noStrike" cap="none">
                <a:solidFill>
                  <a:srgbClr val="FF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)</a:t>
            </a:r>
            <a:r>
              <a:rPr lang="hr-HR" sz="36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• 4=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60" name="Google Shape;260;p21"/>
          <p:cNvSpPr txBox="1"/>
          <p:nvPr/>
        </p:nvSpPr>
        <p:spPr>
          <a:xfrm>
            <a:off x="5749927" y="1522552"/>
            <a:ext cx="2987075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hr-HR" sz="3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30 : </a:t>
            </a:r>
            <a:r>
              <a:rPr lang="hr-HR" sz="3600" b="0" i="0" u="none" strike="noStrike" cap="none">
                <a:solidFill>
                  <a:srgbClr val="FF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5</a:t>
            </a:r>
            <a:r>
              <a:rPr lang="hr-HR" sz="3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∙ 4 =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21"/>
          <p:cNvSpPr/>
          <p:nvPr/>
        </p:nvSpPr>
        <p:spPr>
          <a:xfrm>
            <a:off x="5325035" y="3053516"/>
            <a:ext cx="124264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hr-HR" sz="36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= 24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2"/>
          <p:cNvSpPr txBox="1">
            <a:spLocks noGrp="1"/>
          </p:cNvSpPr>
          <p:nvPr>
            <p:ph type="title"/>
          </p:nvPr>
        </p:nvSpPr>
        <p:spPr>
          <a:xfrm>
            <a:off x="2398956" y="4367605"/>
            <a:ext cx="7915378" cy="1145284"/>
          </a:xfrm>
          <a:prstGeom prst="rect">
            <a:avLst/>
          </a:prstGeom>
          <a:noFill/>
          <a:ln w="9525" cap="flat" cmpd="sng">
            <a:solidFill>
              <a:srgbClr val="38562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85623"/>
              </a:buClr>
              <a:buSzPts val="3200"/>
              <a:buFont typeface="Quattrocento Sans"/>
              <a:buNone/>
            </a:pPr>
            <a:r>
              <a:rPr lang="hr-HR" sz="3200">
                <a:solidFill>
                  <a:srgbClr val="385623"/>
                </a:solidFill>
              </a:rPr>
              <a:t>OSTALE BROJEVE PREPISUJEMO PA RJEŠAVAMO PO REDU!</a:t>
            </a:r>
            <a:endParaRPr/>
          </a:p>
        </p:txBody>
      </p:sp>
      <p:sp>
        <p:nvSpPr>
          <p:cNvPr id="267" name="Google Shape;267;p22"/>
          <p:cNvSpPr/>
          <p:nvPr/>
        </p:nvSpPr>
        <p:spPr>
          <a:xfrm>
            <a:off x="367942" y="1471962"/>
            <a:ext cx="3356565" cy="2453268"/>
          </a:xfrm>
          <a:custGeom>
            <a:avLst/>
            <a:gdLst/>
            <a:ahLst/>
            <a:cxnLst/>
            <a:rect l="l" t="t" r="r" b="b"/>
            <a:pathLst>
              <a:path w="3766931" h="1043609" extrusionOk="0">
                <a:moveTo>
                  <a:pt x="0" y="173938"/>
                </a:moveTo>
                <a:cubicBezTo>
                  <a:pt x="-210" y="90999"/>
                  <a:pt x="86906" y="-1284"/>
                  <a:pt x="173938" y="0"/>
                </a:cubicBezTo>
                <a:cubicBezTo>
                  <a:pt x="450185" y="25119"/>
                  <a:pt x="583721" y="-8462"/>
                  <a:pt x="755177" y="0"/>
                </a:cubicBezTo>
                <a:cubicBezTo>
                  <a:pt x="926633" y="8462"/>
                  <a:pt x="1264808" y="-15907"/>
                  <a:pt x="1473179" y="0"/>
                </a:cubicBezTo>
                <a:cubicBezTo>
                  <a:pt x="1681550" y="15907"/>
                  <a:pt x="1902032" y="-13680"/>
                  <a:pt x="2054418" y="0"/>
                </a:cubicBezTo>
                <a:cubicBezTo>
                  <a:pt x="2206804" y="13680"/>
                  <a:pt x="2368910" y="27719"/>
                  <a:pt x="2635658" y="0"/>
                </a:cubicBezTo>
                <a:cubicBezTo>
                  <a:pt x="2902406" y="-27719"/>
                  <a:pt x="3118892" y="-28828"/>
                  <a:pt x="3592993" y="0"/>
                </a:cubicBezTo>
                <a:cubicBezTo>
                  <a:pt x="3668155" y="-7142"/>
                  <a:pt x="3772425" y="77011"/>
                  <a:pt x="3766931" y="173938"/>
                </a:cubicBezTo>
                <a:cubicBezTo>
                  <a:pt x="3737773" y="434747"/>
                  <a:pt x="3741511" y="659684"/>
                  <a:pt x="3766931" y="869671"/>
                </a:cubicBezTo>
                <a:cubicBezTo>
                  <a:pt x="3753115" y="957289"/>
                  <a:pt x="3687377" y="1057350"/>
                  <a:pt x="3592993" y="1043609"/>
                </a:cubicBezTo>
                <a:cubicBezTo>
                  <a:pt x="3399933" y="1050033"/>
                  <a:pt x="3196427" y="1032734"/>
                  <a:pt x="2943373" y="1043609"/>
                </a:cubicBezTo>
                <a:cubicBezTo>
                  <a:pt x="2690319" y="1054484"/>
                  <a:pt x="2575199" y="1064900"/>
                  <a:pt x="2362133" y="1043609"/>
                </a:cubicBezTo>
                <a:cubicBezTo>
                  <a:pt x="2149067" y="1022318"/>
                  <a:pt x="1808231" y="1025229"/>
                  <a:pt x="1609941" y="1043609"/>
                </a:cubicBezTo>
                <a:cubicBezTo>
                  <a:pt x="1411651" y="1061989"/>
                  <a:pt x="1209580" y="1071871"/>
                  <a:pt x="960321" y="1043609"/>
                </a:cubicBezTo>
                <a:cubicBezTo>
                  <a:pt x="711062" y="1015347"/>
                  <a:pt x="403236" y="1079995"/>
                  <a:pt x="173938" y="1043609"/>
                </a:cubicBezTo>
                <a:cubicBezTo>
                  <a:pt x="65273" y="1041344"/>
                  <a:pt x="13760" y="963044"/>
                  <a:pt x="0" y="869671"/>
                </a:cubicBezTo>
                <a:cubicBezTo>
                  <a:pt x="-31045" y="704497"/>
                  <a:pt x="22741" y="469509"/>
                  <a:pt x="0" y="173938"/>
                </a:cubicBezTo>
                <a:close/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22"/>
          <p:cNvSpPr/>
          <p:nvPr/>
        </p:nvSpPr>
        <p:spPr>
          <a:xfrm>
            <a:off x="4121768" y="1524002"/>
            <a:ext cx="3356565" cy="2453268"/>
          </a:xfrm>
          <a:custGeom>
            <a:avLst/>
            <a:gdLst/>
            <a:ahLst/>
            <a:cxnLst/>
            <a:rect l="l" t="t" r="r" b="b"/>
            <a:pathLst>
              <a:path w="3766931" h="1043609" extrusionOk="0">
                <a:moveTo>
                  <a:pt x="0" y="173938"/>
                </a:moveTo>
                <a:cubicBezTo>
                  <a:pt x="-210" y="90999"/>
                  <a:pt x="86906" y="-1284"/>
                  <a:pt x="173938" y="0"/>
                </a:cubicBezTo>
                <a:cubicBezTo>
                  <a:pt x="450185" y="25119"/>
                  <a:pt x="583721" y="-8462"/>
                  <a:pt x="755177" y="0"/>
                </a:cubicBezTo>
                <a:cubicBezTo>
                  <a:pt x="926633" y="8462"/>
                  <a:pt x="1264808" y="-15907"/>
                  <a:pt x="1473179" y="0"/>
                </a:cubicBezTo>
                <a:cubicBezTo>
                  <a:pt x="1681550" y="15907"/>
                  <a:pt x="1902032" y="-13680"/>
                  <a:pt x="2054418" y="0"/>
                </a:cubicBezTo>
                <a:cubicBezTo>
                  <a:pt x="2206804" y="13680"/>
                  <a:pt x="2368910" y="27719"/>
                  <a:pt x="2635658" y="0"/>
                </a:cubicBezTo>
                <a:cubicBezTo>
                  <a:pt x="2902406" y="-27719"/>
                  <a:pt x="3118892" y="-28828"/>
                  <a:pt x="3592993" y="0"/>
                </a:cubicBezTo>
                <a:cubicBezTo>
                  <a:pt x="3668155" y="-7142"/>
                  <a:pt x="3772425" y="77011"/>
                  <a:pt x="3766931" y="173938"/>
                </a:cubicBezTo>
                <a:cubicBezTo>
                  <a:pt x="3737773" y="434747"/>
                  <a:pt x="3741511" y="659684"/>
                  <a:pt x="3766931" y="869671"/>
                </a:cubicBezTo>
                <a:cubicBezTo>
                  <a:pt x="3753115" y="957289"/>
                  <a:pt x="3687377" y="1057350"/>
                  <a:pt x="3592993" y="1043609"/>
                </a:cubicBezTo>
                <a:cubicBezTo>
                  <a:pt x="3399933" y="1050033"/>
                  <a:pt x="3196427" y="1032734"/>
                  <a:pt x="2943373" y="1043609"/>
                </a:cubicBezTo>
                <a:cubicBezTo>
                  <a:pt x="2690319" y="1054484"/>
                  <a:pt x="2575199" y="1064900"/>
                  <a:pt x="2362133" y="1043609"/>
                </a:cubicBezTo>
                <a:cubicBezTo>
                  <a:pt x="2149067" y="1022318"/>
                  <a:pt x="1808231" y="1025229"/>
                  <a:pt x="1609941" y="1043609"/>
                </a:cubicBezTo>
                <a:cubicBezTo>
                  <a:pt x="1411651" y="1061989"/>
                  <a:pt x="1209580" y="1071871"/>
                  <a:pt x="960321" y="1043609"/>
                </a:cubicBezTo>
                <a:cubicBezTo>
                  <a:pt x="711062" y="1015347"/>
                  <a:pt x="403236" y="1079995"/>
                  <a:pt x="173938" y="1043609"/>
                </a:cubicBezTo>
                <a:cubicBezTo>
                  <a:pt x="65273" y="1041344"/>
                  <a:pt x="13760" y="963044"/>
                  <a:pt x="0" y="869671"/>
                </a:cubicBezTo>
                <a:cubicBezTo>
                  <a:pt x="-31045" y="704497"/>
                  <a:pt x="22741" y="469509"/>
                  <a:pt x="0" y="173938"/>
                </a:cubicBezTo>
                <a:close/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22"/>
          <p:cNvSpPr/>
          <p:nvPr/>
        </p:nvSpPr>
        <p:spPr>
          <a:xfrm>
            <a:off x="7975675" y="1524002"/>
            <a:ext cx="3515479" cy="2453268"/>
          </a:xfrm>
          <a:custGeom>
            <a:avLst/>
            <a:gdLst/>
            <a:ahLst/>
            <a:cxnLst/>
            <a:rect l="l" t="t" r="r" b="b"/>
            <a:pathLst>
              <a:path w="3766931" h="1043609" extrusionOk="0">
                <a:moveTo>
                  <a:pt x="0" y="173938"/>
                </a:moveTo>
                <a:cubicBezTo>
                  <a:pt x="-210" y="90999"/>
                  <a:pt x="86906" y="-1284"/>
                  <a:pt x="173938" y="0"/>
                </a:cubicBezTo>
                <a:cubicBezTo>
                  <a:pt x="450185" y="25119"/>
                  <a:pt x="583721" y="-8462"/>
                  <a:pt x="755177" y="0"/>
                </a:cubicBezTo>
                <a:cubicBezTo>
                  <a:pt x="926633" y="8462"/>
                  <a:pt x="1264808" y="-15907"/>
                  <a:pt x="1473179" y="0"/>
                </a:cubicBezTo>
                <a:cubicBezTo>
                  <a:pt x="1681550" y="15907"/>
                  <a:pt x="1902032" y="-13680"/>
                  <a:pt x="2054418" y="0"/>
                </a:cubicBezTo>
                <a:cubicBezTo>
                  <a:pt x="2206804" y="13680"/>
                  <a:pt x="2368910" y="27719"/>
                  <a:pt x="2635658" y="0"/>
                </a:cubicBezTo>
                <a:cubicBezTo>
                  <a:pt x="2902406" y="-27719"/>
                  <a:pt x="3118892" y="-28828"/>
                  <a:pt x="3592993" y="0"/>
                </a:cubicBezTo>
                <a:cubicBezTo>
                  <a:pt x="3668155" y="-7142"/>
                  <a:pt x="3772425" y="77011"/>
                  <a:pt x="3766931" y="173938"/>
                </a:cubicBezTo>
                <a:cubicBezTo>
                  <a:pt x="3737773" y="434747"/>
                  <a:pt x="3741511" y="659684"/>
                  <a:pt x="3766931" y="869671"/>
                </a:cubicBezTo>
                <a:cubicBezTo>
                  <a:pt x="3753115" y="957289"/>
                  <a:pt x="3687377" y="1057350"/>
                  <a:pt x="3592993" y="1043609"/>
                </a:cubicBezTo>
                <a:cubicBezTo>
                  <a:pt x="3399933" y="1050033"/>
                  <a:pt x="3196427" y="1032734"/>
                  <a:pt x="2943373" y="1043609"/>
                </a:cubicBezTo>
                <a:cubicBezTo>
                  <a:pt x="2690319" y="1054484"/>
                  <a:pt x="2575199" y="1064900"/>
                  <a:pt x="2362133" y="1043609"/>
                </a:cubicBezTo>
                <a:cubicBezTo>
                  <a:pt x="2149067" y="1022318"/>
                  <a:pt x="1808231" y="1025229"/>
                  <a:pt x="1609941" y="1043609"/>
                </a:cubicBezTo>
                <a:cubicBezTo>
                  <a:pt x="1411651" y="1061989"/>
                  <a:pt x="1209580" y="1071871"/>
                  <a:pt x="960321" y="1043609"/>
                </a:cubicBezTo>
                <a:cubicBezTo>
                  <a:pt x="711062" y="1015347"/>
                  <a:pt x="403236" y="1079995"/>
                  <a:pt x="173938" y="1043609"/>
                </a:cubicBezTo>
                <a:cubicBezTo>
                  <a:pt x="65273" y="1041344"/>
                  <a:pt x="13760" y="963044"/>
                  <a:pt x="0" y="869671"/>
                </a:cubicBezTo>
                <a:cubicBezTo>
                  <a:pt x="-31045" y="704497"/>
                  <a:pt x="22741" y="469509"/>
                  <a:pt x="0" y="173938"/>
                </a:cubicBezTo>
                <a:close/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22"/>
          <p:cNvSpPr txBox="1"/>
          <p:nvPr/>
        </p:nvSpPr>
        <p:spPr>
          <a:xfrm>
            <a:off x="383695" y="1524002"/>
            <a:ext cx="3445123" cy="2215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800"/>
              <a:buFont typeface="Arial"/>
              <a:buNone/>
            </a:pPr>
            <a:r>
              <a:rPr lang="hr-HR" sz="13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(     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22"/>
          <p:cNvSpPr txBox="1"/>
          <p:nvPr/>
        </p:nvSpPr>
        <p:spPr>
          <a:xfrm>
            <a:off x="4326160" y="913040"/>
            <a:ext cx="3445123" cy="3154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900"/>
              <a:buFont typeface="Arial"/>
              <a:buNone/>
            </a:pPr>
            <a:r>
              <a:rPr lang="hr-HR" sz="199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∙</a:t>
            </a:r>
            <a:r>
              <a:rPr lang="hr-HR" sz="19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r-HR"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 </a:t>
            </a:r>
            <a:r>
              <a:rPr lang="hr-HR" sz="199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22"/>
          <p:cNvSpPr txBox="1"/>
          <p:nvPr/>
        </p:nvSpPr>
        <p:spPr>
          <a:xfrm>
            <a:off x="7875594" y="913040"/>
            <a:ext cx="3977178" cy="3154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900"/>
              <a:buFont typeface="Arial"/>
              <a:buNone/>
            </a:pPr>
            <a:r>
              <a:rPr lang="hr-HR" sz="199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+ </a:t>
            </a:r>
            <a:r>
              <a:rPr lang="hr-HR"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hr-HR" sz="19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r-HR" sz="199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240</Words>
  <Application>Microsoft Office PowerPoint</Application>
  <PresentationFormat>Widescreen</PresentationFormat>
  <Paragraphs>31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Quattrocento Sans</vt:lpstr>
      <vt:lpstr>Office Theme</vt:lpstr>
      <vt:lpstr>PowerPoint Presentation</vt:lpstr>
      <vt:lpstr>Izvođenje više računskih radnji</vt:lpstr>
      <vt:lpstr>PowerPoint Presentation</vt:lpstr>
      <vt:lpstr>Tonka i Tin morali su izračunati koliko je 3 + 4 ∙ 5. Tko je zadatak točno riješio? </vt:lpstr>
      <vt:lpstr>PowerPoint Presentation</vt:lpstr>
      <vt:lpstr>Zadatak: </vt:lpstr>
      <vt:lpstr>PowerPoint Presentation</vt:lpstr>
      <vt:lpstr>OSTALE BROJEVE PREPISUJEMO PA RJEŠAVAMO PO REDU!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Home</cp:lastModifiedBy>
  <cp:revision>1</cp:revision>
  <dcterms:created xsi:type="dcterms:W3CDTF">2020-04-16T05:29:32Z</dcterms:created>
  <dcterms:modified xsi:type="dcterms:W3CDTF">2020-04-16T05:32:46Z</dcterms:modified>
</cp:coreProperties>
</file>