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1" r:id="rId2"/>
  </p:sldMasterIdLst>
  <p:notesMasterIdLst>
    <p:notesMasterId r:id="rId22"/>
  </p:notesMasterIdLst>
  <p:sldIdLst>
    <p:sldId id="266" r:id="rId3"/>
    <p:sldId id="267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5" r:id="rId21"/>
  </p:sldIdLst>
  <p:sldSz cx="12192000" cy="6858000"/>
  <p:notesSz cx="6858000" cy="1533525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entury Schoolbook" panose="02040604050505020304" pitchFamily="18" charset="0"/>
      <p:regular r:id="rId27"/>
      <p:bold r:id="rId28"/>
      <p:italic r:id="rId29"/>
      <p:boldItalic r:id="rId30"/>
    </p:embeddedFont>
    <p:embeddedFont>
      <p:font typeface="Lato" panose="020B0604020202020204" charset="-18"/>
      <p:regular r:id="rId31"/>
      <p:bold r:id="rId32"/>
      <p:italic r:id="rId33"/>
      <p:boldItalic r:id="rId34"/>
    </p:embeddedFont>
    <p:embeddedFont>
      <p:font typeface="Quattrocento Sans" panose="020B0604020202020204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8331">
          <p15:clr>
            <a:srgbClr val="A4A3A4"/>
          </p15:clr>
        </p15:guide>
        <p15:guide id="2" pos="2932">
          <p15:clr>
            <a:srgbClr val="A4A3A4"/>
          </p15:clr>
        </p15:guide>
      </p15:notesGuideLst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83" roundtripDataSignature="AMtx7mh8MTCeP26VAL8WXPSNX4idgpzkG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ella Makovec" initials="" lastIdx="2" clrIdx="0"/>
  <p:cmAuthor id="1" name="CARNET HRT3" initials="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5851155-EAE9-ACC8-84ED-35465A6580FA}" v="38" dt="2020-05-05T13:19:58.488"/>
  </p1510:revLst>
</p1510:revInfo>
</file>

<file path=ppt/tableStyles.xml><?xml version="1.0" encoding="utf-8"?>
<a:tblStyleLst xmlns:a="http://schemas.openxmlformats.org/drawingml/2006/main" def="{A406662F-A312-41D5-84DD-7B7F830AE0BE}">
  <a:tblStyle styleId="{A406662F-A312-41D5-84DD-7B7F830AE0BE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89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8331"/>
        <p:guide pos="2932"/>
      </p:guideLst>
    </p:cSldViewPr>
  </p:notesViewPr>
  <p:gridSpacing cx="360000" cy="360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85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2.fntdata"/><Relationship Id="rId84" Type="http://schemas.openxmlformats.org/officeDocument/2006/relationships/commentAuthors" Target="commentAuthors.xml"/><Relationship Id="rId89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83" Type="http://customschemas.google.com/relationships/presentationmetadata" Target="metadata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8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86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4033943" cy="1322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925" tIns="80450" rIns="160925" bIns="8045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273003" y="0"/>
            <a:ext cx="4033943" cy="1322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925" tIns="80450" rIns="160925" bIns="8045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-4160838" y="1984375"/>
            <a:ext cx="17630776" cy="991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30910" y="12563625"/>
            <a:ext cx="7447280" cy="11902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925" tIns="80450" rIns="160925" bIns="8045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25122659"/>
            <a:ext cx="4033943" cy="1322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925" tIns="80450" rIns="160925" bIns="8045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273003" y="25122659"/>
            <a:ext cx="4033943" cy="1322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925" tIns="80450" rIns="160925" bIns="804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fld id="{00000000-1234-1234-1234-123412341234}" type="slidenum">
              <a:rPr lang="en-US"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2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view.genial.ly/5ea2999a075c7c0dc0f61909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ordwall.net/embed/play/1716/226/324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1:notes"/>
          <p:cNvSpPr txBox="1">
            <a:spLocks noGrp="1"/>
          </p:cNvSpPr>
          <p:nvPr>
            <p:ph type="body" idx="1"/>
          </p:nvPr>
        </p:nvSpPr>
        <p:spPr>
          <a:xfrm>
            <a:off x="930910" y="12563625"/>
            <a:ext cx="7447280" cy="11902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925" tIns="80450" rIns="160925" bIns="804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5" name="Google Shape;19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160838" y="1984375"/>
            <a:ext cx="17630776" cy="991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160838" y="1984375"/>
            <a:ext cx="17630776" cy="991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7" name="Google Shape;267;p20:notes"/>
          <p:cNvSpPr txBox="1">
            <a:spLocks noGrp="1"/>
          </p:cNvSpPr>
          <p:nvPr>
            <p:ph type="body" idx="1"/>
          </p:nvPr>
        </p:nvSpPr>
        <p:spPr>
          <a:xfrm>
            <a:off x="930910" y="12563625"/>
            <a:ext cx="7447280" cy="11902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925" tIns="80450" rIns="160925" bIns="8045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Toga dana majkama  i bakama uglavnom darujemo cvijeće,  čestitke i male poklone koje smo za njih izradili.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rPr lang="en-US"/>
              <a:t>I mi ćemo danas napraviti dar za naše majke.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8" name="Google Shape;268;p20:notes"/>
          <p:cNvSpPr txBox="1">
            <a:spLocks noGrp="1"/>
          </p:cNvSpPr>
          <p:nvPr>
            <p:ph type="sldNum" idx="12"/>
          </p:nvPr>
        </p:nvSpPr>
        <p:spPr>
          <a:xfrm>
            <a:off x="5273003" y="25122659"/>
            <a:ext cx="4033943" cy="1322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925" tIns="80450" rIns="160925" bIns="804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1:notes"/>
          <p:cNvSpPr txBox="1">
            <a:spLocks noGrp="1"/>
          </p:cNvSpPr>
          <p:nvPr>
            <p:ph type="body" idx="1"/>
          </p:nvPr>
        </p:nvSpPr>
        <p:spPr>
          <a:xfrm>
            <a:off x="930910" y="12563625"/>
            <a:ext cx="7447280" cy="11902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925" tIns="80450" rIns="160925" bIns="804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8" name="Google Shape;27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160838" y="1984375"/>
            <a:ext cx="17630776" cy="991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2:notes"/>
          <p:cNvSpPr txBox="1">
            <a:spLocks noGrp="1"/>
          </p:cNvSpPr>
          <p:nvPr>
            <p:ph type="body" idx="1"/>
          </p:nvPr>
        </p:nvSpPr>
        <p:spPr>
          <a:xfrm>
            <a:off x="930910" y="12563625"/>
            <a:ext cx="7447280" cy="11902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925" tIns="80450" rIns="160925" bIns="804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7" name="Google Shape;28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160838" y="1984375"/>
            <a:ext cx="17630776" cy="991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3:notes"/>
          <p:cNvSpPr txBox="1">
            <a:spLocks noGrp="1"/>
          </p:cNvSpPr>
          <p:nvPr>
            <p:ph type="body" idx="1"/>
          </p:nvPr>
        </p:nvSpPr>
        <p:spPr>
          <a:xfrm>
            <a:off x="930910" y="12563625"/>
            <a:ext cx="7447280" cy="11902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925" tIns="80450" rIns="160925" bIns="804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6" name="Google Shape;29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160838" y="1984375"/>
            <a:ext cx="17630776" cy="991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4:notes"/>
          <p:cNvSpPr txBox="1">
            <a:spLocks noGrp="1"/>
          </p:cNvSpPr>
          <p:nvPr>
            <p:ph type="body" idx="1"/>
          </p:nvPr>
        </p:nvSpPr>
        <p:spPr>
          <a:xfrm>
            <a:off x="930910" y="12563625"/>
            <a:ext cx="7447280" cy="11902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925" tIns="80450" rIns="160925" bIns="804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3" name="Google Shape;30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160838" y="1984375"/>
            <a:ext cx="17630776" cy="991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5:notes"/>
          <p:cNvSpPr txBox="1">
            <a:spLocks noGrp="1"/>
          </p:cNvSpPr>
          <p:nvPr>
            <p:ph type="body" idx="1"/>
          </p:nvPr>
        </p:nvSpPr>
        <p:spPr>
          <a:xfrm>
            <a:off x="930910" y="12563625"/>
            <a:ext cx="7447280" cy="11902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925" tIns="80450" rIns="160925" bIns="804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0" name="Google Shape;310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160838" y="1984375"/>
            <a:ext cx="17630776" cy="991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6:notes"/>
          <p:cNvSpPr txBox="1">
            <a:spLocks noGrp="1"/>
          </p:cNvSpPr>
          <p:nvPr>
            <p:ph type="body" idx="1"/>
          </p:nvPr>
        </p:nvSpPr>
        <p:spPr>
          <a:xfrm>
            <a:off x="930910" y="12563625"/>
            <a:ext cx="7447280" cy="11902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925" tIns="80450" rIns="160925" bIns="804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7" name="Google Shape;31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160838" y="1984375"/>
            <a:ext cx="17630776" cy="991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7:notes"/>
          <p:cNvSpPr txBox="1">
            <a:spLocks noGrp="1"/>
          </p:cNvSpPr>
          <p:nvPr>
            <p:ph type="body" idx="1"/>
          </p:nvPr>
        </p:nvSpPr>
        <p:spPr>
          <a:xfrm>
            <a:off x="930910" y="12563625"/>
            <a:ext cx="7447280" cy="11902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925" tIns="80450" rIns="160925" bIns="804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4" name="Google Shape;324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160838" y="1984375"/>
            <a:ext cx="17630776" cy="991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8:notes"/>
          <p:cNvSpPr txBox="1">
            <a:spLocks noGrp="1"/>
          </p:cNvSpPr>
          <p:nvPr>
            <p:ph type="body" idx="1"/>
          </p:nvPr>
        </p:nvSpPr>
        <p:spPr>
          <a:xfrm>
            <a:off x="930910" y="12563625"/>
            <a:ext cx="7447280" cy="11902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925" tIns="80450" rIns="160925" bIns="804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2" name="Google Shape;332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160838" y="1984375"/>
            <a:ext cx="17630776" cy="991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0:notes"/>
          <p:cNvSpPr txBox="1">
            <a:spLocks noGrp="1"/>
          </p:cNvSpPr>
          <p:nvPr>
            <p:ph type="body" idx="1"/>
          </p:nvPr>
        </p:nvSpPr>
        <p:spPr>
          <a:xfrm>
            <a:off x="930910" y="12563625"/>
            <a:ext cx="7447280" cy="11902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925" tIns="80450" rIns="160925" bIns="804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4" name="Google Shape;344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160838" y="1984375"/>
            <a:ext cx="17630776" cy="991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160838" y="1984375"/>
            <a:ext cx="17630776" cy="991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" name="Google Shape;203;p12:notes"/>
          <p:cNvSpPr txBox="1">
            <a:spLocks noGrp="1"/>
          </p:cNvSpPr>
          <p:nvPr>
            <p:ph type="body" idx="1"/>
          </p:nvPr>
        </p:nvSpPr>
        <p:spPr>
          <a:xfrm>
            <a:off x="930910" y="12563625"/>
            <a:ext cx="7447280" cy="11902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925" tIns="80450" rIns="160925" bIns="804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extLst>
                  <a:ext uri="http://customooxmlschemas.google.com/">
              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  </a:ext>
                </a:extLst>
              </a:rPr>
              <a:t>KNJIGA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https://view.genial.ly/5ea2999a075c7c0dc0f61909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extLst>
                  <a:ext uri="http://customooxmlschemas.google.com/">
              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"/>
                  </a:ext>
                </a:extLst>
              </a:rPr>
              <a:t>KVIZ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https://wordwall.net/embed/play/1716/226/324</a:t>
            </a:r>
            <a:endParaRPr/>
          </a:p>
        </p:txBody>
      </p:sp>
      <p:sp>
        <p:nvSpPr>
          <p:cNvPr id="204" name="Google Shape;204;p12:notes"/>
          <p:cNvSpPr txBox="1">
            <a:spLocks noGrp="1"/>
          </p:cNvSpPr>
          <p:nvPr>
            <p:ph type="sldNum" idx="12"/>
          </p:nvPr>
        </p:nvSpPr>
        <p:spPr>
          <a:xfrm>
            <a:off x="5273003" y="25122659"/>
            <a:ext cx="4033943" cy="1322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925" tIns="80450" rIns="160925" bIns="804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3:notes"/>
          <p:cNvSpPr txBox="1">
            <a:spLocks noGrp="1"/>
          </p:cNvSpPr>
          <p:nvPr>
            <p:ph type="body" idx="1"/>
          </p:nvPr>
        </p:nvSpPr>
        <p:spPr>
          <a:xfrm>
            <a:off x="930910" y="12563625"/>
            <a:ext cx="7447280" cy="11902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925" tIns="80450" rIns="160925" bIns="804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9" name="Google Shape;20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160838" y="1984375"/>
            <a:ext cx="17630776" cy="991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4:notes"/>
          <p:cNvSpPr txBox="1">
            <a:spLocks noGrp="1"/>
          </p:cNvSpPr>
          <p:nvPr>
            <p:ph type="body" idx="1"/>
          </p:nvPr>
        </p:nvSpPr>
        <p:spPr>
          <a:xfrm>
            <a:off x="930910" y="12563625"/>
            <a:ext cx="7447280" cy="11902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925" tIns="80450" rIns="160925" bIns="804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8" name="Google Shape;21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160838" y="1984375"/>
            <a:ext cx="17630776" cy="991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5:notes"/>
          <p:cNvSpPr txBox="1">
            <a:spLocks noGrp="1"/>
          </p:cNvSpPr>
          <p:nvPr>
            <p:ph type="body" idx="1"/>
          </p:nvPr>
        </p:nvSpPr>
        <p:spPr>
          <a:xfrm>
            <a:off x="930910" y="12563625"/>
            <a:ext cx="7447280" cy="11902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925" tIns="80450" rIns="160925" bIns="804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3" name="Google Shape;22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160838" y="1984375"/>
            <a:ext cx="17630776" cy="991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160838" y="1984375"/>
            <a:ext cx="17630776" cy="991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1" name="Google Shape;231;p16:notes"/>
          <p:cNvSpPr txBox="1">
            <a:spLocks noGrp="1"/>
          </p:cNvSpPr>
          <p:nvPr>
            <p:ph type="body" idx="1"/>
          </p:nvPr>
        </p:nvSpPr>
        <p:spPr>
          <a:xfrm>
            <a:off x="930910" y="12563625"/>
            <a:ext cx="7447280" cy="11902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925" tIns="80450" rIns="160925" bIns="8045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Sviđa li vam se ova pjesma? Zašto? O kome govori?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rPr lang="en-US"/>
              <a:t>Kako se ponaša majka u pjesmi?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rPr lang="en-US"/>
              <a:t>Čemu se raduje?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rPr lang="en-US"/>
              <a:t>Kako tješi dijete?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rPr lang="en-US"/>
              <a:t>Zašto ga miluje po kosi?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2" name="Google Shape;232;p16:notes"/>
          <p:cNvSpPr txBox="1">
            <a:spLocks noGrp="1"/>
          </p:cNvSpPr>
          <p:nvPr>
            <p:ph type="sldNum" idx="12"/>
          </p:nvPr>
        </p:nvSpPr>
        <p:spPr>
          <a:xfrm>
            <a:off x="5273003" y="25122659"/>
            <a:ext cx="4033943" cy="1322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925" tIns="80450" rIns="160925" bIns="804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160838" y="1984375"/>
            <a:ext cx="17630776" cy="991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9" name="Google Shape;239;p17:notes"/>
          <p:cNvSpPr txBox="1">
            <a:spLocks noGrp="1"/>
          </p:cNvSpPr>
          <p:nvPr>
            <p:ph type="body" idx="1"/>
          </p:nvPr>
        </p:nvSpPr>
        <p:spPr>
          <a:xfrm>
            <a:off x="930910" y="12563625"/>
            <a:ext cx="7447280" cy="11902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925" tIns="80450" rIns="160925" bIns="804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Približava se druga nedjelja u svibnju. To je dan kada posebnu pažnju poklanjamo najmilijem biću – majci. </a:t>
            </a:r>
            <a:br>
              <a:rPr lang="en-US"/>
            </a:br>
            <a:r>
              <a:rPr lang="en-US"/>
              <a:t>Što je to Majčin dan?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0" name="Google Shape;240;p17:notes"/>
          <p:cNvSpPr txBox="1">
            <a:spLocks noGrp="1"/>
          </p:cNvSpPr>
          <p:nvPr>
            <p:ph type="sldNum" idx="12"/>
          </p:nvPr>
        </p:nvSpPr>
        <p:spPr>
          <a:xfrm>
            <a:off x="5273003" y="25122659"/>
            <a:ext cx="4033943" cy="1322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925" tIns="80450" rIns="160925" bIns="804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8:notes"/>
          <p:cNvSpPr txBox="1">
            <a:spLocks noGrp="1"/>
          </p:cNvSpPr>
          <p:nvPr>
            <p:ph type="body" idx="1"/>
          </p:nvPr>
        </p:nvSpPr>
        <p:spPr>
          <a:xfrm>
            <a:off x="930910" y="12563625"/>
            <a:ext cx="7447280" cy="11902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925" tIns="80450" rIns="160925" bIns="804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1" name="Google Shape;25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160838" y="1984375"/>
            <a:ext cx="17630776" cy="991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9:notes"/>
          <p:cNvSpPr txBox="1">
            <a:spLocks noGrp="1"/>
          </p:cNvSpPr>
          <p:nvPr>
            <p:ph type="body" idx="1"/>
          </p:nvPr>
        </p:nvSpPr>
        <p:spPr>
          <a:xfrm>
            <a:off x="930910" y="12563625"/>
            <a:ext cx="7447280" cy="11902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925" tIns="80450" rIns="160925" bIns="804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0" name="Google Shape;26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160838" y="1984375"/>
            <a:ext cx="17630776" cy="991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8"/>
          <p:cNvSpPr txBox="1">
            <a:spLocks noGrp="1"/>
          </p:cNvSpPr>
          <p:nvPr>
            <p:ph type="title"/>
          </p:nvPr>
        </p:nvSpPr>
        <p:spPr>
          <a:xfrm>
            <a:off x="887718" y="52890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8"/>
          <p:cNvSpPr txBox="1">
            <a:spLocks noGrp="1"/>
          </p:cNvSpPr>
          <p:nvPr>
            <p:ph type="body" idx="1"/>
          </p:nvPr>
        </p:nvSpPr>
        <p:spPr>
          <a:xfrm rot="5400000">
            <a:off x="4222124" y="-1292125"/>
            <a:ext cx="3872380" cy="10541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66"/>
          <p:cNvSpPr txBox="1">
            <a:spLocks noGrp="1"/>
          </p:cNvSpPr>
          <p:nvPr>
            <p:ph type="title"/>
          </p:nvPr>
        </p:nvSpPr>
        <p:spPr>
          <a:xfrm>
            <a:off x="887718" y="52890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66"/>
          <p:cNvSpPr txBox="1">
            <a:spLocks noGrp="1"/>
          </p:cNvSpPr>
          <p:nvPr>
            <p:ph type="body" idx="1"/>
          </p:nvPr>
        </p:nvSpPr>
        <p:spPr>
          <a:xfrm>
            <a:off x="887718" y="2042282"/>
            <a:ext cx="10541193" cy="3872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67"/>
          <p:cNvSpPr txBox="1">
            <a:spLocks noGrp="1"/>
          </p:cNvSpPr>
          <p:nvPr>
            <p:ph type="title"/>
          </p:nvPr>
        </p:nvSpPr>
        <p:spPr>
          <a:xfrm>
            <a:off x="887718" y="52890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68"/>
          <p:cNvSpPr txBox="1">
            <a:spLocks noGrp="1"/>
          </p:cNvSpPr>
          <p:nvPr>
            <p:ph type="title"/>
          </p:nvPr>
        </p:nvSpPr>
        <p:spPr>
          <a:xfrm>
            <a:off x="887718" y="52890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6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7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178" y="-30152"/>
            <a:ext cx="12193057" cy="3255546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7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6000"/>
              <a:buFont typeface="Quattrocento Sans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7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7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6000"/>
              <a:buFont typeface="Quattrocento Sans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82" name="Google Shape;82;p7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04478"/>
            <a:ext cx="12193057" cy="32555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7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>
                <a:solidFill>
                  <a:srgbClr val="2E82A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6" name="Google Shape;86;p7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7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>
                <a:solidFill>
                  <a:srgbClr val="2E82A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8" name="Google Shape;88;p7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ilagođeni izgled">
  <p:cSld name="Prilagođeni izgled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76"/>
          <p:cNvSpPr txBox="1">
            <a:spLocks noGrp="1"/>
          </p:cNvSpPr>
          <p:nvPr>
            <p:ph type="title"/>
          </p:nvPr>
        </p:nvSpPr>
        <p:spPr>
          <a:xfrm>
            <a:off x="887718" y="52890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64"/>
          <p:cNvSpPr txBox="1">
            <a:spLocks noGrp="1"/>
          </p:cNvSpPr>
          <p:nvPr>
            <p:ph type="title"/>
          </p:nvPr>
        </p:nvSpPr>
        <p:spPr>
          <a:xfrm>
            <a:off x="887718" y="52890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7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3200"/>
              <a:buFont typeface="Quattrocento Sans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7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▪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▪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▪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▪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94" name="Google Shape;94;p7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7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3200"/>
              <a:buFont typeface="Quattrocento Sans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7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82AF"/>
              </a:buClr>
              <a:buSzPts val="3200"/>
              <a:buFont typeface="Noto Sans Symbols"/>
              <a:buNone/>
              <a:defRPr sz="3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82AF"/>
              </a:buClr>
              <a:buSzPts val="2800"/>
              <a:buFont typeface="Noto Sans Symbols"/>
              <a:buNone/>
              <a:defRPr sz="2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82AF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82AF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82AF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" name="Google Shape;98;p7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79"/>
          <p:cNvSpPr txBox="1">
            <a:spLocks noGrp="1"/>
          </p:cNvSpPr>
          <p:nvPr>
            <p:ph type="title"/>
          </p:nvPr>
        </p:nvSpPr>
        <p:spPr>
          <a:xfrm>
            <a:off x="887718" y="52890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79"/>
          <p:cNvSpPr txBox="1">
            <a:spLocks noGrp="1"/>
          </p:cNvSpPr>
          <p:nvPr>
            <p:ph type="body" idx="1"/>
          </p:nvPr>
        </p:nvSpPr>
        <p:spPr>
          <a:xfrm rot="5400000">
            <a:off x="4222124" y="-1292125"/>
            <a:ext cx="3872380" cy="10541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8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8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8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178" y="-30152"/>
            <a:ext cx="12193057" cy="3255546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8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6000"/>
              <a:buFont typeface="Quattrocento Sans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8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8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6000"/>
              <a:buFont typeface="Quattrocento Sans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8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30" name="Google Shape;30;p8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04478"/>
            <a:ext cx="12193057" cy="32555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3"/>
          <p:cNvSpPr txBox="1">
            <a:spLocks noGrp="1"/>
          </p:cNvSpPr>
          <p:nvPr>
            <p:ph type="title"/>
          </p:nvPr>
        </p:nvSpPr>
        <p:spPr>
          <a:xfrm>
            <a:off x="887718" y="52890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8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8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8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>
                <a:solidFill>
                  <a:srgbClr val="2E82A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8" name="Google Shape;38;p8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8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>
                <a:solidFill>
                  <a:srgbClr val="2E82A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0" name="Google Shape;40;p8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ilagođeni izgled">
  <p:cSld name="Prilagođeni izgled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5"/>
          <p:cNvSpPr txBox="1">
            <a:spLocks noGrp="1"/>
          </p:cNvSpPr>
          <p:nvPr>
            <p:ph type="title"/>
          </p:nvPr>
        </p:nvSpPr>
        <p:spPr>
          <a:xfrm>
            <a:off x="887718" y="52890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8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3200"/>
              <a:buFont typeface="Quattrocento Sans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8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▪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▪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▪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▪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6" name="Google Shape;46;p8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8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3200"/>
              <a:buFont typeface="Quattrocento Sans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82AF"/>
              </a:buClr>
              <a:buSzPts val="3200"/>
              <a:buFont typeface="Noto Sans Symbols"/>
              <a:buNone/>
              <a:defRPr sz="3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82AF"/>
              </a:buClr>
              <a:buSzPts val="2800"/>
              <a:buFont typeface="Noto Sans Symbols"/>
              <a:buNone/>
              <a:defRPr sz="2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82AF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82AF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82AF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Google Shape;50;p8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6.jp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6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0" y="-37197"/>
            <a:ext cx="12193057" cy="144997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62"/>
          <p:cNvSpPr txBox="1">
            <a:spLocks noGrp="1"/>
          </p:cNvSpPr>
          <p:nvPr>
            <p:ph type="title"/>
          </p:nvPr>
        </p:nvSpPr>
        <p:spPr>
          <a:xfrm>
            <a:off x="887718" y="52890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4400"/>
              <a:buFont typeface="Quattrocento Sans"/>
              <a:buNone/>
              <a:defRPr sz="4400" b="0" i="0" u="none" strike="noStrike" cap="none">
                <a:solidFill>
                  <a:srgbClr val="2E82A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62"/>
          <p:cNvSpPr txBox="1">
            <a:spLocks noGrp="1"/>
          </p:cNvSpPr>
          <p:nvPr>
            <p:ph type="body" idx="1"/>
          </p:nvPr>
        </p:nvSpPr>
        <p:spPr>
          <a:xfrm>
            <a:off x="887718" y="2042282"/>
            <a:ext cx="10541193" cy="3872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19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82AF"/>
              </a:buClr>
              <a:buSzPts val="3000"/>
              <a:buFont typeface="Noto Sans Symbols"/>
              <a:buChar char="▪"/>
              <a:defRPr sz="3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82AF"/>
              </a:buClr>
              <a:buSzPts val="28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82AF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82AF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82AF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3" name="Google Shape;13;p6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9326843" y="5745764"/>
            <a:ext cx="2768138" cy="1041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62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6118923" y="6174372"/>
            <a:ext cx="2207072" cy="54864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62"/>
          <p:cNvSpPr txBox="1"/>
          <p:nvPr/>
        </p:nvSpPr>
        <p:spPr>
          <a:xfrm>
            <a:off x="3005613" y="6237191"/>
            <a:ext cx="2111433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Projekt </a:t>
            </a:r>
            <a:r>
              <a:rPr lang="en-US" sz="105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Podrška provedbi Cjelovite kurikularne reforme (CKR)</a:t>
            </a:r>
            <a:endParaRPr sz="10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Google Shape;16;p6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47118" y="6174372"/>
            <a:ext cx="1456618" cy="525748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6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0" y="-37197"/>
            <a:ext cx="12193057" cy="1449973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65"/>
          <p:cNvSpPr txBox="1">
            <a:spLocks noGrp="1"/>
          </p:cNvSpPr>
          <p:nvPr>
            <p:ph type="title"/>
          </p:nvPr>
        </p:nvSpPr>
        <p:spPr>
          <a:xfrm>
            <a:off x="887718" y="52890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4400"/>
              <a:buFont typeface="Quattrocento Sans"/>
              <a:buNone/>
              <a:defRPr sz="4400" b="0" i="0" u="none" strike="noStrike" cap="none">
                <a:solidFill>
                  <a:srgbClr val="2E82A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Google Shape;60;p65"/>
          <p:cNvSpPr txBox="1">
            <a:spLocks noGrp="1"/>
          </p:cNvSpPr>
          <p:nvPr>
            <p:ph type="body" idx="1"/>
          </p:nvPr>
        </p:nvSpPr>
        <p:spPr>
          <a:xfrm>
            <a:off x="887718" y="2042282"/>
            <a:ext cx="10541193" cy="3872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19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82AF"/>
              </a:buClr>
              <a:buSzPts val="3000"/>
              <a:buFont typeface="Noto Sans Symbols"/>
              <a:buChar char="▪"/>
              <a:defRPr sz="3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82AF"/>
              </a:buClr>
              <a:buSzPts val="28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82AF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82AF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82AF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65"/>
          <p:cNvSpPr txBox="1"/>
          <p:nvPr/>
        </p:nvSpPr>
        <p:spPr>
          <a:xfrm>
            <a:off x="6388619" y="6046308"/>
            <a:ext cx="2111433" cy="577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Projekt </a:t>
            </a:r>
            <a:r>
              <a:rPr lang="en-US" sz="105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Podrška provedbi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Cjelovite kurikularne</a:t>
            </a:r>
            <a:br>
              <a:rPr lang="en-US" sz="105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05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reforme (CKR)</a:t>
            </a:r>
            <a:endParaRPr sz="10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" name="Google Shape;62;p65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269474" y="5914662"/>
            <a:ext cx="1994805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65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61674" y="5974848"/>
            <a:ext cx="148346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65" descr="lenta prava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9624392" y="5959560"/>
            <a:ext cx="2212941" cy="720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1"/>
          <p:cNvSpPr txBox="1">
            <a:spLocks noGrp="1"/>
          </p:cNvSpPr>
          <p:nvPr>
            <p:ph type="title"/>
          </p:nvPr>
        </p:nvSpPr>
        <p:spPr>
          <a:xfrm>
            <a:off x="887718" y="52890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4400"/>
              <a:buFont typeface="Quattrocento Sans"/>
              <a:buNone/>
            </a:pPr>
            <a:r>
              <a:rPr lang="en-US">
                <a:latin typeface="Quattrocento Sans"/>
                <a:ea typeface="Quattrocento Sans"/>
                <a:cs typeface="Quattrocento Sans"/>
                <a:sym typeface="Quattrocento Sans"/>
              </a:rPr>
              <a:t>HRVATSKI JEZIK</a:t>
            </a:r>
            <a:endParaRPr/>
          </a:p>
        </p:txBody>
      </p:sp>
      <p:pic>
        <p:nvPicPr>
          <p:cNvPr id="198" name="Google Shape;198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01711" y="1950674"/>
            <a:ext cx="5241560" cy="3506294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11"/>
          <p:cNvSpPr txBox="1"/>
          <p:nvPr/>
        </p:nvSpPr>
        <p:spPr>
          <a:xfrm rot="1140000">
            <a:off x="7647482" y="2563318"/>
            <a:ext cx="274320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Sretan ti </a:t>
            </a:r>
            <a:endParaRPr sz="3600" b="0" i="0" u="none" strike="noStrike" cap="none">
              <a:solidFill>
                <a:srgbClr val="FFC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Majčin dan!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0" name="Google Shape;200;p11" descr="Sr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140000">
            <a:off x="6225915" y="810718"/>
            <a:ext cx="5224071" cy="51366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0"/>
          <p:cNvSpPr txBox="1">
            <a:spLocks noGrp="1"/>
          </p:cNvSpPr>
          <p:nvPr>
            <p:ph type="body" idx="1"/>
          </p:nvPr>
        </p:nvSpPr>
        <p:spPr>
          <a:xfrm>
            <a:off x="953034" y="971127"/>
            <a:ext cx="10541193" cy="3872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Napravit ćemo mali dar, od              .  Napravit ćemo majčinu sliku (portret).    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1" name="Google Shape;271;p20" descr="Kalp Heart GIF - Kalp Heart Love - Discover &amp; Share GIF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26232" y="1030030"/>
            <a:ext cx="1004191" cy="1036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0"/>
          <p:cNvPicPr preferRelativeResize="0"/>
          <p:nvPr/>
        </p:nvPicPr>
        <p:blipFill rotWithShape="1">
          <a:blip r:embed="rId4">
            <a:alphaModFix/>
          </a:blip>
          <a:srcRect l="10464" r="10106"/>
          <a:stretch/>
        </p:blipFill>
        <p:spPr>
          <a:xfrm>
            <a:off x="1336040" y="3002360"/>
            <a:ext cx="1959429" cy="1847850"/>
          </a:xfrm>
          <a:prstGeom prst="rect">
            <a:avLst/>
          </a:prstGeom>
          <a:solidFill>
            <a:srgbClr val="ECECEC"/>
          </a:solidFill>
          <a:ln w="1905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73" name="Google Shape;273;p20"/>
          <p:cNvPicPr preferRelativeResize="0"/>
          <p:nvPr/>
        </p:nvPicPr>
        <p:blipFill rotWithShape="1">
          <a:blip r:embed="rId4">
            <a:alphaModFix/>
          </a:blip>
          <a:srcRect l="10464" r="10106"/>
          <a:stretch/>
        </p:blipFill>
        <p:spPr>
          <a:xfrm>
            <a:off x="3777253" y="3002360"/>
            <a:ext cx="1959429" cy="1847850"/>
          </a:xfrm>
          <a:prstGeom prst="rect">
            <a:avLst/>
          </a:prstGeom>
          <a:solidFill>
            <a:srgbClr val="ECECEC"/>
          </a:solidFill>
          <a:ln w="1905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74" name="Google Shape;274;p20"/>
          <p:cNvPicPr preferRelativeResize="0"/>
          <p:nvPr/>
        </p:nvPicPr>
        <p:blipFill rotWithShape="1">
          <a:blip r:embed="rId4">
            <a:alphaModFix/>
          </a:blip>
          <a:srcRect l="10464" r="10106"/>
          <a:stretch/>
        </p:blipFill>
        <p:spPr>
          <a:xfrm>
            <a:off x="6217326" y="3002360"/>
            <a:ext cx="1959429" cy="1847850"/>
          </a:xfrm>
          <a:prstGeom prst="rect">
            <a:avLst/>
          </a:prstGeom>
          <a:solidFill>
            <a:srgbClr val="ECECEC"/>
          </a:solidFill>
          <a:ln w="1905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75" name="Google Shape;275;p20"/>
          <p:cNvPicPr preferRelativeResize="0"/>
          <p:nvPr/>
        </p:nvPicPr>
        <p:blipFill rotWithShape="1">
          <a:blip r:embed="rId4">
            <a:alphaModFix/>
          </a:blip>
          <a:srcRect l="10464" r="10106"/>
          <a:stretch/>
        </p:blipFill>
        <p:spPr>
          <a:xfrm>
            <a:off x="8600955" y="3002360"/>
            <a:ext cx="1959429" cy="1847850"/>
          </a:xfrm>
          <a:prstGeom prst="rect">
            <a:avLst/>
          </a:prstGeom>
          <a:solidFill>
            <a:srgbClr val="ECECEC"/>
          </a:solidFill>
          <a:ln w="1905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1"/>
          <p:cNvSpPr txBox="1">
            <a:spLocks noGrp="1"/>
          </p:cNvSpPr>
          <p:nvPr>
            <p:ph type="title"/>
          </p:nvPr>
        </p:nvSpPr>
        <p:spPr>
          <a:xfrm>
            <a:off x="598876" y="1409347"/>
            <a:ext cx="4217003" cy="1128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alibri"/>
              <a:buNone/>
            </a:pPr>
            <a:r>
              <a:rPr lang="en-US" sz="3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Što je portret? </a:t>
            </a:r>
            <a:endParaRPr sz="3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81" name="Google Shape;281;p21"/>
          <p:cNvCxnSpPr/>
          <p:nvPr/>
        </p:nvCxnSpPr>
        <p:spPr>
          <a:xfrm>
            <a:off x="655320" y="2316480"/>
            <a:ext cx="4572000" cy="0"/>
          </a:xfrm>
          <a:prstGeom prst="straightConnector1">
            <a:avLst/>
          </a:prstGeom>
          <a:noFill/>
          <a:ln w="19050" cap="sq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82" name="Google Shape;282;p21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r="2" b="1690"/>
          <a:stretch/>
        </p:blipFill>
        <p:spPr>
          <a:xfrm>
            <a:off x="5878849" y="10"/>
            <a:ext cx="6313150" cy="6857987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21"/>
          <p:cNvSpPr txBox="1"/>
          <p:nvPr/>
        </p:nvSpPr>
        <p:spPr>
          <a:xfrm>
            <a:off x="655336" y="4644672"/>
            <a:ext cx="4675200" cy="10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radovi učenika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Osnovne škole Veruda iz Pule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21"/>
          <p:cNvSpPr txBox="1"/>
          <p:nvPr/>
        </p:nvSpPr>
        <p:spPr>
          <a:xfrm>
            <a:off x="603955" y="2833511"/>
            <a:ext cx="467642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Umjetnički prikaz ljudske glave.​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2"/>
          <p:cNvSpPr txBox="1">
            <a:spLocks noGrp="1"/>
          </p:cNvSpPr>
          <p:nvPr>
            <p:ph type="title"/>
          </p:nvPr>
        </p:nvSpPr>
        <p:spPr>
          <a:xfrm>
            <a:off x="478496" y="585346"/>
            <a:ext cx="9400823" cy="690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2800"/>
              <a:buFont typeface="Calibri"/>
              <a:buNone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Najpoznatiji portreti u povijesti</a:t>
            </a:r>
            <a:endParaRPr/>
          </a:p>
        </p:txBody>
      </p:sp>
      <p:pic>
        <p:nvPicPr>
          <p:cNvPr id="290" name="Google Shape;290;p2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 rot="582347">
            <a:off x="2716845" y="1569912"/>
            <a:ext cx="2674220" cy="3990655"/>
          </a:xfrm>
          <a:prstGeom prst="rect">
            <a:avLst/>
          </a:prstGeom>
          <a:noFill/>
          <a:ln w="88900" cap="sq" cmpd="thickThin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291" name="Google Shape;291;p22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6096000" y="1925343"/>
            <a:ext cx="3056641" cy="3622686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5000" dist="50800" dir="12900000" kx="195000" ky="145000" algn="tl" rotWithShape="0">
              <a:srgbClr val="000000">
                <a:alpha val="29019"/>
              </a:srgbClr>
            </a:outerShdw>
          </a:effectLst>
        </p:spPr>
      </p:pic>
      <p:sp>
        <p:nvSpPr>
          <p:cNvPr id="292" name="Google Shape;292;p22"/>
          <p:cNvSpPr txBox="1"/>
          <p:nvPr/>
        </p:nvSpPr>
        <p:spPr>
          <a:xfrm>
            <a:off x="9545320" y="2226411"/>
            <a:ext cx="2220686" cy="2677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5"/>
                  </a:ext>
                </a:extLst>
              </a:rPr>
              <a:t>Johannes Vermeer:</a:t>
            </a: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Djevojka s bisernom naušnicom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(„Mona Liza sjevera”)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22"/>
          <p:cNvSpPr txBox="1"/>
          <p:nvPr/>
        </p:nvSpPr>
        <p:spPr>
          <a:xfrm>
            <a:off x="339634" y="2586446"/>
            <a:ext cx="237967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Leonardo da Vinci: Mona Lisa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3"/>
          <p:cNvSpPr txBox="1">
            <a:spLocks noGrp="1"/>
          </p:cNvSpPr>
          <p:nvPr>
            <p:ph type="title"/>
          </p:nvPr>
        </p:nvSpPr>
        <p:spPr>
          <a:xfrm>
            <a:off x="1306286" y="528902"/>
            <a:ext cx="1009703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3200"/>
              <a:buFont typeface="Calibri"/>
              <a:buNone/>
            </a:pPr>
            <a:r>
              <a:rPr lang="en-US" sz="3200">
                <a:latin typeface="Calibri"/>
                <a:ea typeface="Calibri"/>
                <a:cs typeface="Calibri"/>
                <a:sym typeface="Calibri"/>
              </a:rPr>
              <a:t>Zadatak – majčin portret</a:t>
            </a:r>
            <a:endParaRPr/>
          </a:p>
        </p:txBody>
      </p:sp>
      <p:sp>
        <p:nvSpPr>
          <p:cNvPr id="299" name="Google Shape;299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Potreban pribor:</a:t>
            </a:r>
            <a:endParaRPr/>
          </a:p>
          <a:p>
            <a:pPr marL="4572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600"/>
              <a:buNone/>
            </a:pP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- papir za pozadinu</a:t>
            </a:r>
            <a:endParaRPr/>
          </a:p>
          <a:p>
            <a:pPr marL="4572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600"/>
              <a:buNone/>
            </a:pP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- olovke, tempere, flomasteri…</a:t>
            </a:r>
            <a:endParaRPr/>
          </a:p>
          <a:p>
            <a:pPr marL="4572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600"/>
              <a:buNone/>
            </a:pP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- niti (vuna, pamuk, konac…)</a:t>
            </a:r>
            <a:endParaRPr/>
          </a:p>
          <a:p>
            <a:pPr marL="4572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600"/>
              <a:buNone/>
            </a:pP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- blazinice pamuka, gumbići,</a:t>
            </a:r>
            <a:endParaRPr sz="2600">
              <a:latin typeface="Calibri"/>
              <a:ea typeface="Calibri"/>
              <a:cs typeface="Calibri"/>
              <a:sym typeface="Calibri"/>
            </a:endParaRPr>
          </a:p>
          <a:p>
            <a:pPr marL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600"/>
              <a:buNone/>
            </a:pP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     tkanina, perlice…</a:t>
            </a:r>
            <a:endParaRPr/>
          </a:p>
          <a:p>
            <a:pPr marL="4572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600"/>
              <a:buNone/>
            </a:pP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- papir u boji, škarice i ljepilo</a:t>
            </a:r>
            <a:endParaRPr/>
          </a:p>
        </p:txBody>
      </p:sp>
      <p:pic>
        <p:nvPicPr>
          <p:cNvPr id="300" name="Google Shape;300;p23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 rot="760512">
            <a:off x="6930961" y="834975"/>
            <a:ext cx="3278777" cy="4402687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5000" dist="50800" dir="12900000" kx="195000" ky="145000" algn="tl" rotWithShape="0">
              <a:srgbClr val="000000">
                <a:alpha val="29019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4"/>
          <p:cNvSpPr txBox="1">
            <a:spLocks noGrp="1"/>
          </p:cNvSpPr>
          <p:nvPr>
            <p:ph type="title"/>
          </p:nvPr>
        </p:nvSpPr>
        <p:spPr>
          <a:xfrm>
            <a:off x="1332410" y="528902"/>
            <a:ext cx="10070907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3200"/>
              <a:buFont typeface="Calibri"/>
              <a:buNone/>
            </a:pPr>
            <a:r>
              <a:rPr lang="en-US" sz="3200">
                <a:latin typeface="Calibri"/>
                <a:ea typeface="Calibri"/>
                <a:cs typeface="Calibri"/>
                <a:sym typeface="Calibri"/>
              </a:rPr>
              <a:t>1. FAZA</a:t>
            </a:r>
            <a:endParaRPr/>
          </a:p>
        </p:txBody>
      </p:sp>
      <p:sp>
        <p:nvSpPr>
          <p:cNvPr id="306" name="Google Shape;306;p24"/>
          <p:cNvSpPr txBox="1">
            <a:spLocks noGrp="1"/>
          </p:cNvSpPr>
          <p:nvPr>
            <p:ph type="body" idx="1"/>
          </p:nvPr>
        </p:nvSpPr>
        <p:spPr>
          <a:xfrm>
            <a:off x="838200" y="2050869"/>
            <a:ext cx="5181600" cy="2136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na papiru olovkom nacrtajte lice, vrat i ramena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pomoću olovke odredite mjesto za oči, obrve, nos, usta  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7" name="Google Shape;307;p24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628874" y="1078399"/>
            <a:ext cx="3797388" cy="4081367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5000" dist="50800" dir="12900000" kx="195000" ky="145000" algn="tl" rotWithShape="0">
              <a:srgbClr val="000000">
                <a:alpha val="29019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5"/>
          <p:cNvSpPr txBox="1">
            <a:spLocks noGrp="1"/>
          </p:cNvSpPr>
          <p:nvPr>
            <p:ph type="title"/>
          </p:nvPr>
        </p:nvSpPr>
        <p:spPr>
          <a:xfrm>
            <a:off x="887718" y="52890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3200"/>
              <a:buFont typeface="Calibri"/>
              <a:buNone/>
            </a:pPr>
            <a:r>
              <a:rPr lang="en-US" sz="3200">
                <a:latin typeface="Calibri"/>
                <a:ea typeface="Calibri"/>
                <a:cs typeface="Calibri"/>
                <a:sym typeface="Calibri"/>
              </a:rPr>
              <a:t>    2. FAZA</a:t>
            </a:r>
            <a:endParaRPr/>
          </a:p>
        </p:txBody>
      </p:sp>
      <p:sp>
        <p:nvSpPr>
          <p:cNvPr id="313" name="Google Shape;313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707200" cy="43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obojite lice pomoću tempere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u obraze možete staviti blazinice od vate, koje zalijepite i obojite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zatim nacrtajte oči, obrve, nos i usta (sve možete ispuniti da bi bilo efektnije)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u sredinu oka stavite gumbić, oko obrubite flomasterom i nacrtajte trepavice</a:t>
            </a:r>
            <a:endParaRPr/>
          </a:p>
        </p:txBody>
      </p:sp>
      <p:pic>
        <p:nvPicPr>
          <p:cNvPr id="314" name="Google Shape;314;p25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844937" y="1389956"/>
            <a:ext cx="3252652" cy="43620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6"/>
          <p:cNvSpPr txBox="1">
            <a:spLocks noGrp="1"/>
          </p:cNvSpPr>
          <p:nvPr>
            <p:ph type="title"/>
          </p:nvPr>
        </p:nvSpPr>
        <p:spPr>
          <a:xfrm>
            <a:off x="887718" y="52890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3200"/>
              <a:buFont typeface="Quattrocento Sans"/>
              <a:buNone/>
            </a:pPr>
            <a:r>
              <a:rPr lang="en-US" sz="3200"/>
              <a:t>      3. FAZA</a:t>
            </a:r>
            <a:endParaRPr/>
          </a:p>
        </p:txBody>
      </p:sp>
      <p:pic>
        <p:nvPicPr>
          <p:cNvPr id="320" name="Google Shape;320;p2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828801" y="1508902"/>
            <a:ext cx="3282377" cy="4147315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26"/>
          <p:cNvSpPr txBox="1">
            <a:spLocks noGrp="1"/>
          </p:cNvSpPr>
          <p:nvPr>
            <p:ph type="body" idx="2"/>
          </p:nvPr>
        </p:nvSpPr>
        <p:spPr>
          <a:xfrm>
            <a:off x="5603966" y="1825625"/>
            <a:ext cx="5749834" cy="3830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Slijedi izrada kose: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možete upotrijebiti različite materijale, npr. vunu, konac...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kovrče možete raditi od papirnatih traka „nakovrčanih” pomoću škara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7"/>
          <p:cNvSpPr txBox="1">
            <a:spLocks noGrp="1"/>
          </p:cNvSpPr>
          <p:nvPr>
            <p:ph type="title"/>
          </p:nvPr>
        </p:nvSpPr>
        <p:spPr>
          <a:xfrm>
            <a:off x="887718" y="52890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3200"/>
              <a:buFont typeface="Calibri"/>
              <a:buNone/>
            </a:pPr>
            <a:r>
              <a:rPr lang="en-US" sz="3200">
                <a:latin typeface="Calibri"/>
                <a:ea typeface="Calibri"/>
                <a:cs typeface="Calibri"/>
                <a:sym typeface="Calibri"/>
              </a:rPr>
              <a:t>     4. FAZA</a:t>
            </a:r>
            <a:endParaRPr/>
          </a:p>
        </p:txBody>
      </p:sp>
      <p:pic>
        <p:nvPicPr>
          <p:cNvPr id="327" name="Google Shape;327;p2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887718" y="1459082"/>
            <a:ext cx="2690948" cy="2556631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27"/>
          <p:cNvSpPr txBox="1">
            <a:spLocks noGrp="1"/>
          </p:cNvSpPr>
          <p:nvPr>
            <p:ph type="body" idx="2"/>
          </p:nvPr>
        </p:nvSpPr>
        <p:spPr>
          <a:xfrm>
            <a:off x="6143978" y="1853847"/>
            <a:ext cx="5238044" cy="4012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Slijedi izrada odjeće koju možete popuniti tkaninom, zrnjem, kamenčićima, gumbićima…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Ako želite, slici napravite okvir i poklon je gotov!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Obradujte svoju majku na njezin dan!</a:t>
            </a:r>
            <a:endParaRPr/>
          </a:p>
        </p:txBody>
      </p:sp>
      <p:pic>
        <p:nvPicPr>
          <p:cNvPr id="329" name="Google Shape;329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43651" y="2115583"/>
            <a:ext cx="3331027" cy="3206048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5772" y="1299605"/>
            <a:ext cx="2719247" cy="3504183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5000" dist="50800" dir="12900000" kx="195000" ky="145000" algn="tl" rotWithShape="0">
              <a:srgbClr val="000000">
                <a:alpha val="29019"/>
              </a:srgbClr>
            </a:outerShdw>
          </a:effectLst>
        </p:spPr>
      </p:pic>
      <p:pic>
        <p:nvPicPr>
          <p:cNvPr id="335" name="Google Shape;335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620041">
            <a:off x="1509120" y="1407448"/>
            <a:ext cx="4799177" cy="3396340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5000" dist="50800" dir="12900000" kx="195000" ky="145000" algn="tl" rotWithShape="0">
              <a:srgbClr val="000000">
                <a:alpha val="29019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5576" y="10"/>
            <a:ext cx="10357536" cy="5827879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30"/>
          <p:cNvSpPr txBox="1"/>
          <p:nvPr/>
        </p:nvSpPr>
        <p:spPr>
          <a:xfrm>
            <a:off x="1958623" y="2226732"/>
            <a:ext cx="7724421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0" i="1" u="none" strike="noStrike" cap="none" dirty="0" err="1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Draga</a:t>
            </a:r>
            <a:r>
              <a:rPr lang="en-US" sz="4000" b="0" i="1" u="none" strike="noStrike" cap="none" dirty="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 mama,</a:t>
            </a:r>
            <a:endParaRPr sz="4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0" i="1" u="none" strike="noStrike" cap="none" dirty="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 </a:t>
            </a:r>
            <a:r>
              <a:rPr lang="en-US" sz="4000" b="0" i="1" u="none" strike="noStrike" cap="none" dirty="0" err="1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sretan</a:t>
            </a:r>
            <a:r>
              <a:rPr lang="en-US" sz="4000" b="0" i="1" u="none" strike="noStrike" cap="none" dirty="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 </a:t>
            </a:r>
            <a:r>
              <a:rPr lang="en-US" sz="4000" b="0" i="1" u="none" strike="noStrike" cap="none" dirty="0" err="1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ti</a:t>
            </a:r>
            <a:r>
              <a:rPr lang="en-US" sz="4000" b="0" i="1" u="none" strike="noStrike" cap="none" dirty="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 </a:t>
            </a:r>
            <a:r>
              <a:rPr lang="en-US" sz="4000" b="0" i="1" u="none" strike="noStrike" cap="none" dirty="0" err="1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Majčin</a:t>
            </a:r>
            <a:r>
              <a:rPr lang="en-US" sz="4000" b="0" i="1" u="none" strike="noStrike" cap="none" dirty="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 dan!</a:t>
            </a:r>
            <a:endParaRPr sz="4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12" descr="Slika na kojoj se prikazuje snimka zaslona, računalo&#10;&#10;Opis je generiran uz vrlo visoku pouzdanost"/>
          <p:cNvPicPr preferRelativeResize="0"/>
          <p:nvPr/>
        </p:nvPicPr>
        <p:blipFill rotWithShape="1">
          <a:blip r:embed="rId3">
            <a:alphaModFix/>
          </a:blip>
          <a:srcRect l="6416" t="12462" r="7824" b="6093"/>
          <a:stretch/>
        </p:blipFill>
        <p:spPr>
          <a:xfrm>
            <a:off x="1168401" y="399698"/>
            <a:ext cx="9729415" cy="5239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13" descr="Slika na kojoj se prikazuje stol, hrana, tanjur&#10;&#10;Opis je generiran uz vrlo visoku pouzdanost"/>
          <p:cNvPicPr preferRelativeResize="0"/>
          <p:nvPr/>
        </p:nvPicPr>
        <p:blipFill rotWithShape="1">
          <a:blip r:embed="rId3">
            <a:alphaModFix/>
          </a:blip>
          <a:srcRect t="17876" r="-1" b="4106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13"/>
          <p:cNvSpPr/>
          <p:nvPr/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lt1">
              <a:alpha val="92156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13"/>
          <p:cNvSpPr txBox="1"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Quattrocento Sans"/>
              <a:buNone/>
            </a:pPr>
            <a:r>
              <a:rPr lang="en-US" sz="3600">
                <a:solidFill>
                  <a:srgbClr val="26262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LIKOVNA KULTURA</a:t>
            </a:r>
            <a:endParaRPr sz="3600">
              <a:solidFill>
                <a:srgbClr val="262626"/>
              </a:solidFill>
            </a:endParaRPr>
          </a:p>
        </p:txBody>
      </p:sp>
      <p:cxnSp>
        <p:nvCxnSpPr>
          <p:cNvPr id="214" name="Google Shape;214;p13"/>
          <p:cNvCxnSpPr/>
          <p:nvPr/>
        </p:nvCxnSpPr>
        <p:spPr>
          <a:xfrm>
            <a:off x="0" y="5241983"/>
            <a:ext cx="12192000" cy="0"/>
          </a:xfrm>
          <a:prstGeom prst="straightConnector1">
            <a:avLst/>
          </a:prstGeom>
          <a:noFill/>
          <a:ln w="41275" cap="flat" cmpd="sng">
            <a:solidFill>
              <a:schemeClr val="lt1">
                <a:alpha val="89019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5" name="Google Shape;215;p13"/>
          <p:cNvCxnSpPr/>
          <p:nvPr/>
        </p:nvCxnSpPr>
        <p:spPr>
          <a:xfrm>
            <a:off x="0" y="6134852"/>
            <a:ext cx="12192000" cy="0"/>
          </a:xfrm>
          <a:prstGeom prst="straightConnector1">
            <a:avLst/>
          </a:prstGeom>
          <a:noFill/>
          <a:ln w="41275" cap="flat" cmpd="sng">
            <a:solidFill>
              <a:schemeClr val="lt1">
                <a:alpha val="89019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4"/>
          <p:cNvSpPr txBox="1">
            <a:spLocks noGrp="1"/>
          </p:cNvSpPr>
          <p:nvPr>
            <p:ph type="body" idx="1"/>
          </p:nvPr>
        </p:nvSpPr>
        <p:spPr>
          <a:xfrm>
            <a:off x="887718" y="1776549"/>
            <a:ext cx="10541193" cy="3184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solidFill>
                  <a:srgbClr val="0070C0"/>
                </a:solidFill>
                <a:extLst>
                  <a:ext uri="http://customooxmlschemas.google.com/">
              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"/>
                  </a:ext>
                </a:extLst>
              </a:rPr>
              <a:t>LIKOVNA KULTURA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rPr lang="en-US">
                <a:solidFill>
                  <a:srgbClr val="0070C0"/>
                </a:solidFill>
              </a:rPr>
              <a:t>Oblikovanje na plohi: portret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rPr lang="en-US">
                <a:solidFill>
                  <a:srgbClr val="0070C0"/>
                </a:solidFill>
              </a:rPr>
              <a:t>Motiv: moja majka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rPr lang="en-US">
                <a:solidFill>
                  <a:srgbClr val="0070C0"/>
                </a:solidFill>
              </a:rPr>
              <a:t>Tehnika: didaktički neoblikovani materijal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endParaRPr>
              <a:solidFill>
                <a:srgbClr val="0070C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15"/>
          <p:cNvPicPr preferRelativeResize="0"/>
          <p:nvPr/>
        </p:nvPicPr>
        <p:blipFill rotWithShape="1">
          <a:blip r:embed="rId3">
            <a:alphaModFix/>
          </a:blip>
          <a:srcRect l="21709" t="73684" r="16935" b="2117"/>
          <a:stretch/>
        </p:blipFill>
        <p:spPr>
          <a:xfrm>
            <a:off x="5106354" y="4014575"/>
            <a:ext cx="2154335" cy="129948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15"/>
          <p:cNvSpPr txBox="1"/>
          <p:nvPr/>
        </p:nvSpPr>
        <p:spPr>
          <a:xfrm>
            <a:off x="823265" y="922650"/>
            <a:ext cx="3660657" cy="3785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             Majka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Noću, često kad već zaspim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 kad soba već opusti,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k'o laticu ruže mama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 moj obraz cjelov spusti.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Ona moje male tuge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zagrljajem toplim tješi,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svakoj se mojoj sreći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k'o najljepšem daru smiješi.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15"/>
          <p:cNvSpPr txBox="1"/>
          <p:nvPr/>
        </p:nvSpPr>
        <p:spPr>
          <a:xfrm>
            <a:off x="7927703" y="917667"/>
            <a:ext cx="3775166" cy="4524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Njeni prsti kao lahor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pređu preko moje kose,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njene me priče lako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 daleka carstva nose.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Njena ljubav mene grije,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njeno srce za me bije,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znam: nada mnom uvijek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bdije majka – biće najmilije.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Ratko Zvrko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8" name="Google Shape;228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06354" y="711621"/>
            <a:ext cx="1975123" cy="29464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6"/>
          <p:cNvSpPr txBox="1">
            <a:spLocks noGrp="1"/>
          </p:cNvSpPr>
          <p:nvPr>
            <p:ph type="body" idx="1"/>
          </p:nvPr>
        </p:nvSpPr>
        <p:spPr>
          <a:xfrm>
            <a:off x="680802" y="2082478"/>
            <a:ext cx="7333222" cy="1983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Majka djetetu priča priče.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Njezino srce kuca u ritmu djetetova srca.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Majka je za dijete najmilije biće.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endParaRPr/>
          </a:p>
        </p:txBody>
      </p:sp>
      <p:sp>
        <p:nvSpPr>
          <p:cNvPr id="235" name="Google Shape;235;p16"/>
          <p:cNvSpPr txBox="1"/>
          <p:nvPr/>
        </p:nvSpPr>
        <p:spPr>
          <a:xfrm>
            <a:off x="6544490" y="5055326"/>
            <a:ext cx="378822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6" name="Google Shape;236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35992" y="1338428"/>
            <a:ext cx="3072818" cy="3175393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7"/>
          <p:cNvSpPr txBox="1">
            <a:spLocks noGrp="1"/>
          </p:cNvSpPr>
          <p:nvPr>
            <p:ph type="body" idx="1"/>
          </p:nvPr>
        </p:nvSpPr>
        <p:spPr>
          <a:xfrm>
            <a:off x="825450" y="1665025"/>
            <a:ext cx="10876800" cy="27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Majčin dan je blagdan u čast majki i majčinstva.</a:t>
            </a:r>
            <a:endParaRPr/>
          </a:p>
          <a:p>
            <a:pPr marL="0" lvl="0" indent="0" algn="l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U većini zemalja, pa i u Hrvatskoj, obilježava se druge nedjelje u svibnju. 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Počeo se obilježavati u 20. stoljeću. </a:t>
            </a:r>
            <a:endParaRPr/>
          </a:p>
        </p:txBody>
      </p:sp>
      <p:pic>
        <p:nvPicPr>
          <p:cNvPr id="243" name="Google Shape;243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4362" y="4804946"/>
            <a:ext cx="2326822" cy="1109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18696" y="4804946"/>
            <a:ext cx="2326822" cy="1109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40818" y="4804946"/>
            <a:ext cx="2326822" cy="1109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62940" y="4804946"/>
            <a:ext cx="2326822" cy="1109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99707" y="190996"/>
            <a:ext cx="2326822" cy="1109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51273" y="190996"/>
            <a:ext cx="2326822" cy="11097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8"/>
          <p:cNvSpPr txBox="1">
            <a:spLocks noGrp="1"/>
          </p:cNvSpPr>
          <p:nvPr>
            <p:ph type="title"/>
          </p:nvPr>
        </p:nvSpPr>
        <p:spPr>
          <a:xfrm>
            <a:off x="565335" y="554463"/>
            <a:ext cx="4390800" cy="9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2800"/>
              <a:buFont typeface="Calibri"/>
              <a:buNone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Jeste li znali?</a:t>
            </a:r>
            <a:endParaRPr/>
          </a:p>
        </p:txBody>
      </p:sp>
      <p:sp>
        <p:nvSpPr>
          <p:cNvPr id="254" name="Google Shape;254;p18"/>
          <p:cNvSpPr txBox="1">
            <a:spLocks noGrp="1"/>
          </p:cNvSpPr>
          <p:nvPr>
            <p:ph type="body" idx="1"/>
          </p:nvPr>
        </p:nvSpPr>
        <p:spPr>
          <a:xfrm>
            <a:off x="565325" y="1522550"/>
            <a:ext cx="11484600" cy="39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Stari Rimljani i Grci imali su festivale na kojima su slavili majčinstvo. 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U Grčkoj je svako proljeće bio festival posvećen majci i božici Rhei. 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Rimljani su također slavili proljetni festival, posvećen majci i božici Hilariji.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5" name="Google Shape;255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8274" y="4087268"/>
            <a:ext cx="3019425" cy="151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06240" y="4087267"/>
            <a:ext cx="3019425" cy="151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24206" y="4087266"/>
            <a:ext cx="3019425" cy="151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9"/>
          <p:cNvSpPr txBox="1">
            <a:spLocks noGrp="1"/>
          </p:cNvSpPr>
          <p:nvPr>
            <p:ph type="body" idx="4294967295"/>
          </p:nvPr>
        </p:nvSpPr>
        <p:spPr>
          <a:xfrm>
            <a:off x="564264" y="1337734"/>
            <a:ext cx="6919140" cy="3785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400" b="1"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"/>
                  </a:ext>
                </a:extLst>
              </a:rPr>
              <a:t>Ann Reeves Jarvis</a:t>
            </a: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 1858. godine organizirala je skupove majki kako bi se poboljšali sanitarni uvjeti te smanjila stopa smrtnosti beba.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Za osnivačicu današnjeg Majčinog dana slovi Anna Marie Jarvis (Annina kći).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3" name="Google Shape;263;p19" descr="Slika na kojoj se prikazuje osoba, kravata, na zatvorenom, nošenje&#10;&#10;Opis je generiran uz vrlo visoku pouzdanost"/>
          <p:cNvPicPr preferRelativeResize="0"/>
          <p:nvPr/>
        </p:nvPicPr>
        <p:blipFill rotWithShape="1">
          <a:blip r:embed="rId3">
            <a:alphaModFix/>
          </a:blip>
          <a:srcRect l="22555" r="9634" b="1"/>
          <a:stretch/>
        </p:blipFill>
        <p:spPr>
          <a:xfrm>
            <a:off x="7995613" y="625971"/>
            <a:ext cx="3429725" cy="3517615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19"/>
          <p:cNvSpPr txBox="1"/>
          <p:nvPr/>
        </p:nvSpPr>
        <p:spPr>
          <a:xfrm>
            <a:off x="8111066" y="4159955"/>
            <a:ext cx="332175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1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Credit e-wv, The West Virginia Encyclopedia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627</Words>
  <Application>Microsoft Office PowerPoint</Application>
  <PresentationFormat>Widescreen</PresentationFormat>
  <Paragraphs>99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Noto Sans Symbols</vt:lpstr>
      <vt:lpstr>Lato</vt:lpstr>
      <vt:lpstr>Calibri</vt:lpstr>
      <vt:lpstr>Century Schoolbook</vt:lpstr>
      <vt:lpstr>Quattrocento Sans</vt:lpstr>
      <vt:lpstr>Arial</vt:lpstr>
      <vt:lpstr>Office Theme</vt:lpstr>
      <vt:lpstr>Office Theme</vt:lpstr>
      <vt:lpstr>HRVATSKI JEZIK</vt:lpstr>
      <vt:lpstr>PowerPoint Presentation</vt:lpstr>
      <vt:lpstr>LIKOVNA KULTURA</vt:lpstr>
      <vt:lpstr>PowerPoint Presentation</vt:lpstr>
      <vt:lpstr>PowerPoint Presentation</vt:lpstr>
      <vt:lpstr>PowerPoint Presentation</vt:lpstr>
      <vt:lpstr>PowerPoint Presentation</vt:lpstr>
      <vt:lpstr>Jeste li znali?</vt:lpstr>
      <vt:lpstr>PowerPoint Presentation</vt:lpstr>
      <vt:lpstr>PowerPoint Presentation</vt:lpstr>
      <vt:lpstr> Što je portret? </vt:lpstr>
      <vt:lpstr>Najpoznatiji portreti u povijesti</vt:lpstr>
      <vt:lpstr>Zadatak – majčin portret</vt:lpstr>
      <vt:lpstr>1. FAZA</vt:lpstr>
      <vt:lpstr>    2. FAZA</vt:lpstr>
      <vt:lpstr>      3. FAZA</vt:lpstr>
      <vt:lpstr>     4. FAZA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Tatjana</dc:creator>
  <cp:lastModifiedBy>Home</cp:lastModifiedBy>
  <cp:revision>31</cp:revision>
  <dcterms:created xsi:type="dcterms:W3CDTF">2020-03-11T10:56:06Z</dcterms:created>
  <dcterms:modified xsi:type="dcterms:W3CDTF">2020-05-06T07:37:45Z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0x01010048CD10F59D587A4AA3026165A57E4632</vt:lpwstr>
  </property>
</Properties>
</file>