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259" r:id="rId3"/>
    <p:sldId id="277" r:id="rId4"/>
    <p:sldId id="279" r:id="rId5"/>
    <p:sldId id="336" r:id="rId6"/>
    <p:sldId id="280" r:id="rId7"/>
    <p:sldId id="337" r:id="rId8"/>
    <p:sldId id="266" r:id="rId9"/>
    <p:sldId id="335" r:id="rId10"/>
    <p:sldId id="264" r:id="rId11"/>
    <p:sldId id="298" r:id="rId12"/>
    <p:sldId id="301" r:id="rId13"/>
    <p:sldId id="269" r:id="rId14"/>
    <p:sldId id="300" r:id="rId15"/>
    <p:sldId id="270" r:id="rId16"/>
    <p:sldId id="299" r:id="rId17"/>
    <p:sldId id="334" r:id="rId18"/>
    <p:sldId id="304" r:id="rId19"/>
    <p:sldId id="275" r:id="rId20"/>
    <p:sldId id="305" r:id="rId21"/>
    <p:sldId id="276" r:id="rId22"/>
    <p:sldId id="306" r:id="rId23"/>
    <p:sldId id="338" r:id="rId24"/>
    <p:sldId id="26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D590E905-E380-4C53-8538-EEAF95A10A11}">
          <p14:sldIdLst>
            <p14:sldId id="258"/>
            <p14:sldId id="259"/>
            <p14:sldId id="277"/>
            <p14:sldId id="279"/>
            <p14:sldId id="336"/>
            <p14:sldId id="280"/>
            <p14:sldId id="337"/>
            <p14:sldId id="266"/>
          </p14:sldIdLst>
        </p14:section>
        <p14:section name="Sekcija bez naslova" id="{A0D11964-6C7F-4E65-AADB-97ECDEC04728}">
          <p14:sldIdLst>
            <p14:sldId id="335"/>
          </p14:sldIdLst>
        </p14:section>
        <p14:section name="KVIZ ZNANJA" id="{DF35C45D-AF45-465B-8288-2F318196684C}">
          <p14:sldIdLst>
            <p14:sldId id="264"/>
          </p14:sldIdLst>
        </p14:section>
        <p14:section name="1" id="{1CFB97D7-FCE1-45AB-8918-7089B48E0E55}">
          <p14:sldIdLst>
            <p14:sldId id="298"/>
            <p14:sldId id="301"/>
          </p14:sldIdLst>
        </p14:section>
        <p14:section name="2" id="{FB14FD9A-3EFD-48EB-B62B-0CA9267DADA3}">
          <p14:sldIdLst>
            <p14:sldId id="269"/>
            <p14:sldId id="300"/>
          </p14:sldIdLst>
        </p14:section>
        <p14:section name="3" id="{A63D3BDA-DCA6-49F4-8631-899DF54694AE}">
          <p14:sldIdLst>
            <p14:sldId id="270"/>
            <p14:sldId id="299"/>
          </p14:sldIdLst>
        </p14:section>
        <p14:section name="4" id="{652E9916-A6DA-4CE3-9E4C-ED98237187F4}">
          <p14:sldIdLst>
            <p14:sldId id="334"/>
            <p14:sldId id="304"/>
          </p14:sldIdLst>
        </p14:section>
        <p14:section name="5" id="{4309E8FB-24AD-4097-B13A-35389B3DDCC3}">
          <p14:sldIdLst>
            <p14:sldId id="275"/>
            <p14:sldId id="305"/>
          </p14:sldIdLst>
        </p14:section>
        <p14:section name="6" id="{5882563A-746A-446C-86F7-5BD154E4CFCF}">
          <p14:sldIdLst>
            <p14:sldId id="276"/>
            <p14:sldId id="306"/>
          </p14:sldIdLst>
        </p14:section>
        <p14:section name="KRAJ" id="{35C60644-7C7D-41E1-8BAA-49001EB8C853}">
          <p14:sldIdLst>
            <p14:sldId id="338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ADE"/>
    <a:srgbClr val="02B5EE"/>
    <a:srgbClr val="1169F7"/>
    <a:srgbClr val="FFEF32"/>
    <a:srgbClr val="EF4350"/>
    <a:srgbClr val="414042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0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AD014-8DE4-794E-A0CF-855CF6C0FCE8}" type="datetimeFigureOut">
              <a:rPr lang="sr-Latn-RS" smtClean="0"/>
              <a:pPr/>
              <a:t>14.9.2021.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189C8-4F7E-1442-A336-660B118230B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488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777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51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5778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hlinkClick r:id="rId2" action="ppaction://hlinksldjump"/>
            <a:extLst>
              <a:ext uri="{FF2B5EF4-FFF2-40B4-BE49-F238E27FC236}">
                <a16:creationId xmlns:a16="http://schemas.microsoft.com/office/drawing/2014/main" id="{18B57BED-444F-49FE-95DA-21ED5C32DC7E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  <p:pic>
        <p:nvPicPr>
          <p:cNvPr id="7" name="Grafik 6" descr="Geld">
            <a:extLst>
              <a:ext uri="{FF2B5EF4-FFF2-40B4-BE49-F238E27FC236}">
                <a16:creationId xmlns:a16="http://schemas.microsoft.com/office/drawing/2014/main" id="{EA9FA7D1-99B4-473F-A72F-57E17CFCB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34902">
            <a:off x="10916612" y="164066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 descr="Geld">
            <a:extLst>
              <a:ext uri="{FF2B5EF4-FFF2-40B4-BE49-F238E27FC236}">
                <a16:creationId xmlns:a16="http://schemas.microsoft.com/office/drawing/2014/main" id="{625EB62C-63D7-4978-8C2E-B343780BBB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42176">
            <a:off x="427906" y="5704254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905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A8434A1-7133-4827-877C-ED89DA2F421F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37303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hlinkClick r:id="rId2" action="ppaction://hlinksldjump"/>
            <a:extLst>
              <a:ext uri="{FF2B5EF4-FFF2-40B4-BE49-F238E27FC236}">
                <a16:creationId xmlns:a16="http://schemas.microsoft.com/office/drawing/2014/main" id="{E1E78A11-6236-497D-8843-C3EAC7BC3AF5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  <p:pic>
        <p:nvPicPr>
          <p:cNvPr id="11" name="Inhaltsplatzhalter 13" descr="Fliegendes Geld">
            <a:extLst>
              <a:ext uri="{FF2B5EF4-FFF2-40B4-BE49-F238E27FC236}">
                <a16:creationId xmlns:a16="http://schemas.microsoft.com/office/drawing/2014/main" id="{C20E3963-AD53-4DBE-A49B-37ED07C900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37071">
            <a:off x="593730" y="505267"/>
            <a:ext cx="914400" cy="9144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Inhaltsplatzhalter 13" descr="Fliegendes Geld">
            <a:extLst>
              <a:ext uri="{FF2B5EF4-FFF2-40B4-BE49-F238E27FC236}">
                <a16:creationId xmlns:a16="http://schemas.microsoft.com/office/drawing/2014/main" id="{DFEA8E5B-984D-42FA-A8CC-A798A3DBB6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31257">
            <a:off x="10903838" y="5380275"/>
            <a:ext cx="914400" cy="9144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1340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hlinkClick r:id="rId2" action="ppaction://hlinksldjump"/>
            <a:extLst>
              <a:ext uri="{FF2B5EF4-FFF2-40B4-BE49-F238E27FC236}">
                <a16:creationId xmlns:a16="http://schemas.microsoft.com/office/drawing/2014/main" id="{2333646C-12B8-4986-8CF1-C737077FAD93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  <p:pic>
        <p:nvPicPr>
          <p:cNvPr id="8" name="Inhaltsplatzhalter 13" descr="Fliegendes Geld">
            <a:extLst>
              <a:ext uri="{FF2B5EF4-FFF2-40B4-BE49-F238E27FC236}">
                <a16:creationId xmlns:a16="http://schemas.microsoft.com/office/drawing/2014/main" id="{FADC1002-8AD5-4364-B9CB-6CD7FDDFB2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37071">
            <a:off x="10292241" y="5364706"/>
            <a:ext cx="914400" cy="9144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Inhaltsplatzhalter 13" descr="Fliegendes Geld">
            <a:extLst>
              <a:ext uri="{FF2B5EF4-FFF2-40B4-BE49-F238E27FC236}">
                <a16:creationId xmlns:a16="http://schemas.microsoft.com/office/drawing/2014/main" id="{08278D08-D7D7-4F34-AFEE-DC60B5EDE8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46690" flipH="1">
            <a:off x="959261" y="5385633"/>
            <a:ext cx="963237" cy="9144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0381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0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773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14.9.2021.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083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14.9.2021.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577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14.9.2021.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99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14.9.2021.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617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14.9.2021.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743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14.9.2021.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80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D4C4-2740-4946-8389-C21F54D412BD}" type="datetimeFigureOut">
              <a:rPr lang="hr-HR" smtClean="0"/>
              <a:pPr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492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5.xml"/><Relationship Id="rId3" Type="http://schemas.openxmlformats.org/officeDocument/2006/relationships/image" Target="../media/image24.jpg"/><Relationship Id="rId7" Type="http://schemas.openxmlformats.org/officeDocument/2006/relationships/slide" Target="slide17.xml"/><Relationship Id="rId12" Type="http://schemas.openxmlformats.org/officeDocument/2006/relationships/slide" Target="slide2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slide" Target="slide19.xml"/><Relationship Id="rId4" Type="http://schemas.openxmlformats.org/officeDocument/2006/relationships/slide" Target="slide11.xml"/><Relationship Id="rId9" Type="http://schemas.openxmlformats.org/officeDocument/2006/relationships/image" Target="../media/image25.jpg"/><Relationship Id="rId1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02050915-f31c-4af9-b7a6-d96d14d95bab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2DB750A7-FB01-6740-8998-91E3A58C2540}"/>
              </a:ext>
            </a:extLst>
          </p:cNvPr>
          <p:cNvSpPr/>
          <p:nvPr/>
        </p:nvSpPr>
        <p:spPr>
          <a:xfrm>
            <a:off x="2416628" y="647029"/>
            <a:ext cx="754957" cy="765272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5555FA-4F34-5C49-9EDD-64003061CC04}"/>
              </a:ext>
            </a:extLst>
          </p:cNvPr>
          <p:cNvSpPr/>
          <p:nvPr/>
        </p:nvSpPr>
        <p:spPr>
          <a:xfrm>
            <a:off x="0" y="366244"/>
            <a:ext cx="1611734" cy="1559859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3E6A16A-7C3A-4D05-AB24-341013A93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58326" cy="1146174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16F279C-4AD2-8F41-AAFD-EA38F245E566}"/>
              </a:ext>
            </a:extLst>
          </p:cNvPr>
          <p:cNvSpPr/>
          <p:nvPr/>
        </p:nvSpPr>
        <p:spPr>
          <a:xfrm>
            <a:off x="1611734" y="1900191"/>
            <a:ext cx="1084729" cy="105718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2E9782-B9C0-D14C-8F7B-8813E3461CC4}"/>
              </a:ext>
            </a:extLst>
          </p:cNvPr>
          <p:cNvSpPr/>
          <p:nvPr/>
        </p:nvSpPr>
        <p:spPr>
          <a:xfrm>
            <a:off x="183776" y="2293614"/>
            <a:ext cx="754957" cy="765272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BF7CF4-0761-9244-958F-B8BBC5994B92}"/>
              </a:ext>
            </a:extLst>
          </p:cNvPr>
          <p:cNvSpPr txBox="1"/>
          <p:nvPr/>
        </p:nvSpPr>
        <p:spPr>
          <a:xfrm>
            <a:off x="1158360" y="2957372"/>
            <a:ext cx="9841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8000" b="1" dirty="0">
                <a:solidFill>
                  <a:srgbClr val="414042"/>
                </a:solidFill>
                <a:cs typeface="Baghdad" pitchFamily="2" charset="-78"/>
              </a:rPr>
              <a:t>Voda</a:t>
            </a:r>
          </a:p>
        </p:txBody>
      </p:sp>
    </p:spTree>
    <p:extLst>
      <p:ext uri="{BB962C8B-B14F-4D97-AF65-F5344CB8AC3E}">
        <p14:creationId xmlns:p14="http://schemas.microsoft.com/office/powerpoint/2010/main" val="49377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0E88241F-4542-41EF-8D10-35BA8F089CE7}"/>
              </a:ext>
            </a:extLst>
          </p:cNvPr>
          <p:cNvSpPr txBox="1"/>
          <p:nvPr/>
        </p:nvSpPr>
        <p:spPr>
          <a:xfrm>
            <a:off x="730275" y="1342041"/>
            <a:ext cx="1120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Segoe UI Black" panose="020B0A02040204020203" pitchFamily="34" charset="0"/>
              </a:rPr>
              <a:t>IGRA JE GOTOVA!</a:t>
            </a:r>
            <a:endParaRPr lang="de-AT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B08EA97-F4C2-4013-ABAB-3C8FCE8FF6C3}"/>
              </a:ext>
            </a:extLst>
          </p:cNvPr>
          <p:cNvSpPr/>
          <p:nvPr/>
        </p:nvSpPr>
        <p:spPr>
          <a:xfrm>
            <a:off x="13310" y="33132"/>
            <a:ext cx="12204186" cy="6858000"/>
          </a:xfrm>
          <a:prstGeom prst="rect">
            <a:avLst/>
          </a:prstGeom>
          <a:solidFill>
            <a:srgbClr val="FFD03B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5" name="title1">
            <a:extLst>
              <a:ext uri="{FF2B5EF4-FFF2-40B4-BE49-F238E27FC236}">
                <a16:creationId xmlns:a16="http://schemas.microsoft.com/office/drawing/2014/main" id="{901CB557-0EF8-4F05-A3F0-0F6244AAB29C}"/>
              </a:ext>
            </a:extLst>
          </p:cNvPr>
          <p:cNvSpPr txBox="1"/>
          <p:nvPr/>
        </p:nvSpPr>
        <p:spPr>
          <a:xfrm>
            <a:off x="894273" y="1049005"/>
            <a:ext cx="2253892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</a:t>
            </a:r>
            <a:endParaRPr lang="de-A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title6">
            <a:extLst>
              <a:ext uri="{FF2B5EF4-FFF2-40B4-BE49-F238E27FC236}">
                <a16:creationId xmlns:a16="http://schemas.microsoft.com/office/drawing/2014/main" id="{08CDD077-3C5D-47D4-BEC4-13817F1C6213}"/>
              </a:ext>
            </a:extLst>
          </p:cNvPr>
          <p:cNvSpPr txBox="1"/>
          <p:nvPr/>
        </p:nvSpPr>
        <p:spPr>
          <a:xfrm>
            <a:off x="8830372" y="1099951"/>
            <a:ext cx="2253892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</a:t>
            </a:r>
            <a:endParaRPr lang="de-A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title3">
            <a:extLst>
              <a:ext uri="{FF2B5EF4-FFF2-40B4-BE49-F238E27FC236}">
                <a16:creationId xmlns:a16="http://schemas.microsoft.com/office/drawing/2014/main" id="{E0236156-F464-4A73-855E-2491BCFF8940}"/>
              </a:ext>
            </a:extLst>
          </p:cNvPr>
          <p:cNvSpPr txBox="1"/>
          <p:nvPr/>
        </p:nvSpPr>
        <p:spPr>
          <a:xfrm>
            <a:off x="4782473" y="1091666"/>
            <a:ext cx="2253892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</a:t>
            </a:r>
            <a:endParaRPr lang="de-A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EC419BE-3BC2-4568-A3D1-1EF4DA070811}"/>
              </a:ext>
            </a:extLst>
          </p:cNvPr>
          <p:cNvSpPr/>
          <p:nvPr/>
        </p:nvSpPr>
        <p:spPr>
          <a:xfrm>
            <a:off x="-29355" y="-22048"/>
            <a:ext cx="8112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A277B8-55B9-402E-BF95-8260AB49D56D}"/>
              </a:ext>
            </a:extLst>
          </p:cNvPr>
          <p:cNvSpPr/>
          <p:nvPr/>
        </p:nvSpPr>
        <p:spPr>
          <a:xfrm>
            <a:off x="12182044" y="0"/>
            <a:ext cx="8112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7CF9A77-FDC1-4904-8961-987E08712494}"/>
              </a:ext>
            </a:extLst>
          </p:cNvPr>
          <p:cNvSpPr/>
          <p:nvPr/>
        </p:nvSpPr>
        <p:spPr>
          <a:xfrm rot="5400000">
            <a:off x="6050744" y="781064"/>
            <a:ext cx="88380" cy="121996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AE405C0-1440-49AC-AE6D-A41E368CF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91" y="76195"/>
            <a:ext cx="1325350" cy="1147848"/>
          </a:xfrm>
          <a:prstGeom prst="rect">
            <a:avLst/>
          </a:prstGeom>
        </p:spPr>
      </p:pic>
      <p:pic>
        <p:nvPicPr>
          <p:cNvPr id="57" name="Slika 56">
            <a:extLst>
              <a:ext uri="{FF2B5EF4-FFF2-40B4-BE49-F238E27FC236}">
                <a16:creationId xmlns:a16="http://schemas.microsoft.com/office/drawing/2014/main" id="{73881786-AB6E-4242-BE90-AB6AAB6E9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33" y="170265"/>
            <a:ext cx="1194637" cy="103464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3ECA668-EB4D-4085-A66C-36CAB66B813A}"/>
              </a:ext>
            </a:extLst>
          </p:cNvPr>
          <p:cNvSpPr txBox="1"/>
          <p:nvPr/>
        </p:nvSpPr>
        <p:spPr>
          <a:xfrm>
            <a:off x="258680" y="2811082"/>
            <a:ext cx="117906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ODLIČNO!</a:t>
            </a:r>
            <a:endParaRPr lang="de-AT" sz="1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  <p:pic>
        <p:nvPicPr>
          <p:cNvPr id="58" name="Slika 57">
            <a:extLst>
              <a:ext uri="{FF2B5EF4-FFF2-40B4-BE49-F238E27FC236}">
                <a16:creationId xmlns:a16="http://schemas.microsoft.com/office/drawing/2014/main" id="{62127364-AE89-4B25-9104-BE62CFD2B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129" y="132421"/>
            <a:ext cx="1194637" cy="1034642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Folienzoom - 1/1">
                <a:extLst>
                  <a:ext uri="{FF2B5EF4-FFF2-40B4-BE49-F238E27FC236}">
                    <a16:creationId xmlns:a16="http://schemas.microsoft.com/office/drawing/2014/main" id="{35543780-1249-498C-8540-F7BD1F86D37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2565165"/>
                  </p:ext>
                </p:extLst>
              </p:nvPr>
            </p:nvGraphicFramePr>
            <p:xfrm>
              <a:off x="56294" y="2270407"/>
              <a:ext cx="4017217" cy="2301233"/>
            </p:xfrm>
            <a:graphic>
              <a:graphicData uri="http://schemas.microsoft.com/office/powerpoint/2016/slidezoom">
                <pslz:sldZm>
                  <pslz:sldZmObj sldId="298" cId="1520566942">
                    <pslz:zmPr id="{EEFE115F-9BC0-44FE-A184-343D230FB521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017217" cy="23012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Folienzoom - 1/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35543780-1249-498C-8540-F7BD1F86D37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xmlns:pslz="http://schemas.microsoft.com/office/powerpoint/2016/slidezoom" val="0"/>
                  </a:ext>
                </a:extLst>
              </a:blip>
              <a:stretch>
                <a:fillRect/>
              </a:stretch>
            </p:blipFill>
            <p:spPr>
              <a:xfrm>
                <a:off x="56294" y="2270407"/>
                <a:ext cx="4017217" cy="23012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Folienzoom 1/2">
                <a:extLst>
                  <a:ext uri="{FF2B5EF4-FFF2-40B4-BE49-F238E27FC236}">
                    <a16:creationId xmlns:a16="http://schemas.microsoft.com/office/drawing/2014/main" id="{FB0D24A4-CF31-49A7-82BC-4EEF88DAFA7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38724" y="2324550"/>
              <a:ext cx="3854727" cy="2266053"/>
            </p:xfrm>
            <a:graphic>
              <a:graphicData uri="http://schemas.microsoft.com/office/powerpoint/2016/slidezoom">
                <pslz:sldZm>
                  <pslz:sldZmObj sldId="334" cId="862763330">
                    <pslz:zmPr id="{98F397F0-A933-4A00-B153-108127BF80B3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54727" cy="22660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Folienzoom 1/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FB0D24A4-CF31-49A7-82BC-4EEF88DAFA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xmlns:pslz="http://schemas.microsoft.com/office/powerpoint/2016/slidezoom" val="0"/>
                  </a:ext>
                </a:extLst>
              </a:blip>
              <a:stretch>
                <a:fillRect/>
              </a:stretch>
            </p:blipFill>
            <p:spPr>
              <a:xfrm>
                <a:off x="4138724" y="2324550"/>
                <a:ext cx="3854727" cy="226605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6" name="Folienzoom - 2/1">
                <a:extLst>
                  <a:ext uri="{FF2B5EF4-FFF2-40B4-BE49-F238E27FC236}">
                    <a16:creationId xmlns:a16="http://schemas.microsoft.com/office/drawing/2014/main" id="{E17EAECD-D242-48D3-84D0-0895B6CB7E2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102041" y="2350012"/>
              <a:ext cx="4080003" cy="2218544"/>
            </p:xfrm>
            <a:graphic>
              <a:graphicData uri="http://schemas.microsoft.com/office/powerpoint/2016/slidezoom">
                <pslz:sldZm>
                  <pslz:sldZmObj sldId="269" cId="1546973757">
                    <pslz:zmPr id="{423B7F9D-AD39-4200-A919-6EA14605E56F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080003" cy="221854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6" name="Folienzoom - 2/1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E17EAECD-D242-48D3-84D0-0895B6CB7E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xmlns:pslz="http://schemas.microsoft.com/office/powerpoint/2016/slidezoom" val="0"/>
                  </a:ext>
                </a:extLst>
              </a:blip>
              <a:stretch>
                <a:fillRect/>
              </a:stretch>
            </p:blipFill>
            <p:spPr>
              <a:xfrm>
                <a:off x="8102041" y="2350012"/>
                <a:ext cx="4080003" cy="221854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5" name="Folienzoom - 2/2">
                <a:extLst>
                  <a:ext uri="{FF2B5EF4-FFF2-40B4-BE49-F238E27FC236}">
                    <a16:creationId xmlns:a16="http://schemas.microsoft.com/office/drawing/2014/main" id="{104ED8CD-2627-4498-AB1F-E7A2603EFC4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3403" y="4653731"/>
              <a:ext cx="3982437" cy="2166156"/>
            </p:xfrm>
            <a:graphic>
              <a:graphicData uri="http://schemas.microsoft.com/office/powerpoint/2016/slidezoom">
                <pslz:sldZm>
                  <pslz:sldZmObj sldId="275" cId="267572749">
                    <pslz:zmPr id="{B488AA5C-1BFF-49DE-964A-9EC8F81A5062}" returnToParent="0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982437" cy="216615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5" name="Folienzoom - 2/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104ED8CD-2627-4498-AB1F-E7A2603EFC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xmlns:pslz="http://schemas.microsoft.com/office/powerpoint/2016/slidezoom" val="0"/>
                  </a:ext>
                </a:extLst>
              </a:blip>
              <a:stretch>
                <a:fillRect/>
              </a:stretch>
            </p:blipFill>
            <p:spPr>
              <a:xfrm>
                <a:off x="53403" y="4653731"/>
                <a:ext cx="3982437" cy="216615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80" name="Rechteck 79">
            <a:extLst>
              <a:ext uri="{FF2B5EF4-FFF2-40B4-BE49-F238E27FC236}">
                <a16:creationId xmlns:a16="http://schemas.microsoft.com/office/drawing/2014/main" id="{175B0237-BB43-41A7-9CAF-20CA4DCDA421}"/>
              </a:ext>
            </a:extLst>
          </p:cNvPr>
          <p:cNvSpPr/>
          <p:nvPr/>
        </p:nvSpPr>
        <p:spPr>
          <a:xfrm rot="5400000">
            <a:off x="6053294" y="-1491786"/>
            <a:ext cx="89642" cy="1221214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C90685DA-FD9B-444F-BC85-DD585A985D1E}"/>
              </a:ext>
            </a:extLst>
          </p:cNvPr>
          <p:cNvSpPr/>
          <p:nvPr/>
        </p:nvSpPr>
        <p:spPr>
          <a:xfrm rot="5400000">
            <a:off x="6048177" y="-3814160"/>
            <a:ext cx="85285" cy="121968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276FD466-02AF-4FCA-903C-F6218CD38696}"/>
              </a:ext>
            </a:extLst>
          </p:cNvPr>
          <p:cNvSpPr/>
          <p:nvPr/>
        </p:nvSpPr>
        <p:spPr>
          <a:xfrm>
            <a:off x="4049987" y="0"/>
            <a:ext cx="8112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26B2C32D-805C-435B-A979-ECA325E1C820}"/>
              </a:ext>
            </a:extLst>
          </p:cNvPr>
          <p:cNvSpPr/>
          <p:nvPr/>
        </p:nvSpPr>
        <p:spPr>
          <a:xfrm>
            <a:off x="8010617" y="5313"/>
            <a:ext cx="8112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Strelica: desno 2">
            <a:extLst>
              <a:ext uri="{FF2B5EF4-FFF2-40B4-BE49-F238E27FC236}">
                <a16:creationId xmlns:a16="http://schemas.microsoft.com/office/drawing/2014/main" id="{D8CA62FB-CB08-4599-AACC-618AC20D2A2E}"/>
              </a:ext>
            </a:extLst>
          </p:cNvPr>
          <p:cNvSpPr/>
          <p:nvPr/>
        </p:nvSpPr>
        <p:spPr>
          <a:xfrm>
            <a:off x="8762442" y="5461955"/>
            <a:ext cx="3159725" cy="1160834"/>
          </a:xfrm>
          <a:prstGeom prst="rightArrow">
            <a:avLst/>
          </a:prstGeom>
          <a:solidFill>
            <a:srgbClr val="116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DALJE</a:t>
            </a:r>
            <a:endParaRPr lang="hr-HR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0" name="Folienzoom - 3/1">
                <a:extLst>
                  <a:ext uri="{FF2B5EF4-FFF2-40B4-BE49-F238E27FC236}">
                    <a16:creationId xmlns:a16="http://schemas.microsoft.com/office/drawing/2014/main" id="{132B3020-CDDA-4B6A-B957-931D76CE99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4262603"/>
                  </p:ext>
                </p:extLst>
              </p:nvPr>
            </p:nvGraphicFramePr>
            <p:xfrm>
              <a:off x="4147307" y="4653731"/>
              <a:ext cx="3854727" cy="2166156"/>
            </p:xfrm>
            <a:graphic>
              <a:graphicData uri="http://schemas.microsoft.com/office/powerpoint/2016/slidezoom">
                <pslz:sldZm>
                  <pslz:sldZmObj sldId="270" cId="2309015311">
                    <pslz:zmPr id="{23A1A43D-DD8F-4396-9CEC-3366A82C66DC}" returnToParent="0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54727" cy="216615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0" name="Folienzoom - 3/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132B3020-CDDA-4B6A-B957-931D76CE99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xmlns:pslz="http://schemas.microsoft.com/office/powerpoint/2016/slidezoom" val="0"/>
                  </a:ext>
                </a:extLst>
              </a:blip>
              <a:stretch>
                <a:fillRect/>
              </a:stretch>
            </p:blipFill>
            <p:spPr>
              <a:xfrm>
                <a:off x="4147307" y="4653731"/>
                <a:ext cx="3854727" cy="216615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9" name="Folienzoom - 3/2">
                <a:extLst>
                  <a:ext uri="{FF2B5EF4-FFF2-40B4-BE49-F238E27FC236}">
                    <a16:creationId xmlns:a16="http://schemas.microsoft.com/office/drawing/2014/main" id="{8C3CD49A-BEFD-4A88-955C-F5777281A35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4111586"/>
                  </p:ext>
                </p:extLst>
              </p:nvPr>
            </p:nvGraphicFramePr>
            <p:xfrm>
              <a:off x="8100319" y="4671705"/>
              <a:ext cx="4103867" cy="2151649"/>
            </p:xfrm>
            <a:graphic>
              <a:graphicData uri="http://schemas.microsoft.com/office/powerpoint/2016/slidezoom">
                <pslz:sldZm>
                  <pslz:sldZmObj sldId="276" cId="1442414698">
                    <pslz:zmPr id="{A7F34820-12EE-43E1-BFCF-0138F87C246C}" returnToParent="0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03867" cy="21516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9" name="Folienzoom - 3/2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8C3CD49A-BEFD-4A88-955C-F5777281A3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xmlns:pslz="http://schemas.microsoft.com/office/powerpoint/2016/slidezoom" val="0"/>
                  </a:ext>
                </a:extLst>
              </a:blip>
              <a:stretch>
                <a:fillRect/>
              </a:stretch>
            </p:blipFill>
            <p:spPr>
              <a:xfrm>
                <a:off x="8100319" y="4671705"/>
                <a:ext cx="4103867" cy="21516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79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F06CCBF2-5633-4F2C-99AA-8AEB973393FE}"/>
              </a:ext>
            </a:extLst>
          </p:cNvPr>
          <p:cNvSpPr/>
          <p:nvPr/>
        </p:nvSpPr>
        <p:spPr>
          <a:xfrm>
            <a:off x="2987860" y="5605451"/>
            <a:ext cx="6621652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>
            <a:hlinkClick r:id="rId4" action="ppaction://hlinksldjump"/>
            <a:extLst>
              <a:ext uri="{FF2B5EF4-FFF2-40B4-BE49-F238E27FC236}">
                <a16:creationId xmlns:a16="http://schemas.microsoft.com/office/drawing/2014/main" id="{581087AB-2D3E-44CA-A330-AA84F0D43329}"/>
              </a:ext>
            </a:extLst>
          </p:cNvPr>
          <p:cNvSpPr txBox="1"/>
          <p:nvPr/>
        </p:nvSpPr>
        <p:spPr>
          <a:xfrm>
            <a:off x="2810332" y="5593231"/>
            <a:ext cx="6976708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PROVJERI!</a:t>
            </a:r>
            <a:endParaRPr lang="en-GB" sz="3200" b="1" dirty="0">
              <a:solidFill>
                <a:srgbClr val="0047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A87678-7292-4F69-A169-F19F1F7F825A}"/>
              </a:ext>
            </a:extLst>
          </p:cNvPr>
          <p:cNvSpPr txBox="1"/>
          <p:nvPr/>
        </p:nvSpPr>
        <p:spPr>
          <a:xfrm>
            <a:off x="1331547" y="821491"/>
            <a:ext cx="9528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PITANJE1</a:t>
            </a:r>
          </a:p>
          <a:p>
            <a:pPr algn="ctr"/>
            <a:r>
              <a:rPr lang="hr-HR" sz="4800" b="0" i="0" u="none" strike="noStrike" baseline="0" dirty="0">
                <a:solidFill>
                  <a:schemeClr val="bg1"/>
                </a:solidFill>
                <a:latin typeface="Museo Sans"/>
              </a:rPr>
              <a:t>Veći dio Zemljine površine prekriven je vodom. Zato se Zemlja katkad naziva… </a:t>
            </a:r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  <p:pic>
        <p:nvPicPr>
          <p:cNvPr id="4" name="Thinking music">
            <a:hlinkClick r:id="" action="ppaction://media"/>
            <a:extLst>
              <a:ext uri="{FF2B5EF4-FFF2-40B4-BE49-F238E27FC236}">
                <a16:creationId xmlns:a16="http://schemas.microsoft.com/office/drawing/2014/main" id="{45DC7138-5429-4458-82D6-5CF277D1A5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2634" y="233567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FFD26E3-23D4-4C52-A42C-5AC926B8B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36" y="2461560"/>
            <a:ext cx="1422724" cy="1232181"/>
          </a:xfrm>
          <a:prstGeom prst="rect">
            <a:avLst/>
          </a:prstGeom>
        </p:spPr>
      </p:pic>
      <p:sp>
        <p:nvSpPr>
          <p:cNvPr id="10" name="Textfeld 9">
            <a:hlinkClick r:id="rId5" action="ppaction://hlinksldjump"/>
            <a:extLst>
              <a:ext uri="{FF2B5EF4-FFF2-40B4-BE49-F238E27FC236}">
                <a16:creationId xmlns:a16="http://schemas.microsoft.com/office/drawing/2014/main" id="{1B2AFF36-61FB-4910-8463-07A0AD16F8C0}"/>
              </a:ext>
            </a:extLst>
          </p:cNvPr>
          <p:cNvSpPr txBox="1"/>
          <p:nvPr/>
        </p:nvSpPr>
        <p:spPr>
          <a:xfrm>
            <a:off x="1954039" y="1369491"/>
            <a:ext cx="82839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ODGOVOR:</a:t>
            </a:r>
          </a:p>
          <a:p>
            <a:pPr algn="ctr"/>
            <a:endParaRPr lang="hr-HR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  <a:p>
            <a:pPr algn="ctr"/>
            <a:r>
              <a:rPr lang="hr-H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…plavi planet.</a:t>
            </a:r>
            <a:endParaRPr lang="de-AT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  <p:sp>
        <p:nvSpPr>
          <p:cNvPr id="12" name="column1- 200$- text">
            <a:extLst>
              <a:ext uri="{FF2B5EF4-FFF2-40B4-BE49-F238E27FC236}">
                <a16:creationId xmlns:a16="http://schemas.microsoft.com/office/drawing/2014/main" id="{E4CE21E0-BD09-4E02-8334-3C469D45C7BA}"/>
              </a:ext>
            </a:extLst>
          </p:cNvPr>
          <p:cNvSpPr txBox="1"/>
          <p:nvPr/>
        </p:nvSpPr>
        <p:spPr>
          <a:xfrm>
            <a:off x="4862916" y="5161300"/>
            <a:ext cx="24661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 </a:t>
            </a:r>
            <a:r>
              <a:rPr lang="hr-H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100</a:t>
            </a:r>
            <a:endParaRPr lang="de-AT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meFont" pitchFamily="2" charset="0"/>
            </a:endParaRPr>
          </a:p>
        </p:txBody>
      </p:sp>
      <p:pic>
        <p:nvPicPr>
          <p:cNvPr id="3" name="answer sound">
            <a:hlinkClick r:id="" action="ppaction://media"/>
            <a:extLst>
              <a:ext uri="{FF2B5EF4-FFF2-40B4-BE49-F238E27FC236}">
                <a16:creationId xmlns:a16="http://schemas.microsoft.com/office/drawing/2014/main" id="{EB8295E7-0C46-4AB0-B45E-A4F5310386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8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428CEA07-22DC-49EC-9A47-9B2C07224A47}"/>
              </a:ext>
            </a:extLst>
          </p:cNvPr>
          <p:cNvSpPr/>
          <p:nvPr/>
        </p:nvSpPr>
        <p:spPr>
          <a:xfrm>
            <a:off x="3883738" y="5774659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>
            <a:hlinkClick r:id="rId4" action="ppaction://hlinksldjump"/>
            <a:extLst>
              <a:ext uri="{FF2B5EF4-FFF2-40B4-BE49-F238E27FC236}">
                <a16:creationId xmlns:a16="http://schemas.microsoft.com/office/drawing/2014/main" id="{FC9F79D9-9A77-4057-9794-D8AC17C9DED8}"/>
              </a:ext>
            </a:extLst>
          </p:cNvPr>
          <p:cNvSpPr txBox="1"/>
          <p:nvPr/>
        </p:nvSpPr>
        <p:spPr>
          <a:xfrm>
            <a:off x="3883738" y="5774659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PROVJERI!</a:t>
            </a:r>
            <a:endParaRPr lang="en-GB" sz="3200" b="1" dirty="0">
              <a:solidFill>
                <a:srgbClr val="0047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0AC4C9-F723-4316-A045-1525EC5FECF4}"/>
              </a:ext>
            </a:extLst>
          </p:cNvPr>
          <p:cNvSpPr txBox="1"/>
          <p:nvPr/>
        </p:nvSpPr>
        <p:spPr>
          <a:xfrm>
            <a:off x="1953102" y="1129169"/>
            <a:ext cx="82857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PITANJE 3</a:t>
            </a:r>
          </a:p>
          <a:p>
            <a:pPr algn="ctr"/>
            <a:r>
              <a:rPr lang="hr-HR" sz="6000" b="0" i="0" u="none" strike="noStrike" baseline="0" dirty="0">
                <a:solidFill>
                  <a:schemeClr val="bg1"/>
                </a:solidFill>
                <a:latin typeface="Museo Sans"/>
              </a:rPr>
              <a:t>Najviše vode na Zemlji čine …</a:t>
            </a:r>
            <a:endParaRPr lang="en-GB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  <p:pic>
        <p:nvPicPr>
          <p:cNvPr id="5" name="Thinking music">
            <a:hlinkClick r:id="" action="ppaction://media"/>
            <a:extLst>
              <a:ext uri="{FF2B5EF4-FFF2-40B4-BE49-F238E27FC236}">
                <a16:creationId xmlns:a16="http://schemas.microsoft.com/office/drawing/2014/main" id="{576B7D7E-ECF3-4A48-9988-F03BFE70B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2634" y="233567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D0E9B30-B6FF-4B97-BFA9-E0B6829F0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35" y="1266444"/>
            <a:ext cx="1422724" cy="1232181"/>
          </a:xfrm>
          <a:prstGeom prst="rect">
            <a:avLst/>
          </a:prstGeom>
        </p:spPr>
      </p:pic>
      <p:sp>
        <p:nvSpPr>
          <p:cNvPr id="10" name="Textfeld 9">
            <a:hlinkClick r:id="rId5" action="ppaction://hlinksldjump"/>
            <a:extLst>
              <a:ext uri="{FF2B5EF4-FFF2-40B4-BE49-F238E27FC236}">
                <a16:creationId xmlns:a16="http://schemas.microsoft.com/office/drawing/2014/main" id="{1A7227E2-568B-43EF-B290-AA85C0C9F765}"/>
              </a:ext>
            </a:extLst>
          </p:cNvPr>
          <p:cNvSpPr txBox="1"/>
          <p:nvPr/>
        </p:nvSpPr>
        <p:spPr>
          <a:xfrm>
            <a:off x="1661922" y="297969"/>
            <a:ext cx="88681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ODGOVOR</a:t>
            </a:r>
          </a:p>
          <a:p>
            <a:pPr algn="ctr"/>
            <a:endParaRPr lang="hr-HR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  <a:p>
            <a:pPr algn="ctr"/>
            <a:endParaRPr lang="hr-HR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  <a:p>
            <a:pPr algn="ctr"/>
            <a:endParaRPr lang="hr-HR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  <a:p>
            <a:pPr algn="ctr"/>
            <a:r>
              <a:rPr lang="pl-PL" sz="6000" dirty="0">
                <a:solidFill>
                  <a:schemeClr val="bg1"/>
                </a:solidFill>
              </a:rPr>
              <a:t>...mora i oceani.</a:t>
            </a:r>
            <a:endParaRPr lang="de-A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</p:txBody>
      </p:sp>
      <p:sp>
        <p:nvSpPr>
          <p:cNvPr id="14" name="column1- 200$- text">
            <a:extLst>
              <a:ext uri="{FF2B5EF4-FFF2-40B4-BE49-F238E27FC236}">
                <a16:creationId xmlns:a16="http://schemas.microsoft.com/office/drawing/2014/main" id="{C4DBAF33-7BFE-44B9-A51A-18F325CD6F36}"/>
              </a:ext>
            </a:extLst>
          </p:cNvPr>
          <p:cNvSpPr txBox="1"/>
          <p:nvPr/>
        </p:nvSpPr>
        <p:spPr>
          <a:xfrm>
            <a:off x="4862917" y="5544368"/>
            <a:ext cx="24661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 </a:t>
            </a:r>
            <a:r>
              <a:rPr lang="hr-H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1</a:t>
            </a:r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00</a:t>
            </a:r>
          </a:p>
        </p:txBody>
      </p:sp>
      <p:pic>
        <p:nvPicPr>
          <p:cNvPr id="8" name="answer sound">
            <a:hlinkClick r:id="" action="ppaction://media"/>
            <a:extLst>
              <a:ext uri="{FF2B5EF4-FFF2-40B4-BE49-F238E27FC236}">
                <a16:creationId xmlns:a16="http://schemas.microsoft.com/office/drawing/2014/main" id="{E080DEEC-9A27-4B7E-AD07-FE5BD4085A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16453B9-B53D-460C-81A9-FF76F03654B3}"/>
              </a:ext>
            </a:extLst>
          </p:cNvPr>
          <p:cNvSpPr txBox="1"/>
          <p:nvPr/>
        </p:nvSpPr>
        <p:spPr>
          <a:xfrm>
            <a:off x="1331549" y="493358"/>
            <a:ext cx="9528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PITANJE 5</a:t>
            </a:r>
          </a:p>
          <a:p>
            <a:pPr algn="ctr"/>
            <a:endParaRPr lang="hr-H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  <a:p>
            <a:pPr algn="ctr"/>
            <a:r>
              <a:rPr lang="hr-H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U koja se tri stanja može nalaziti voda?</a:t>
            </a:r>
            <a:endParaRPr lang="en-GB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D90488E3-FB21-413A-95EC-7F573A954106}"/>
              </a:ext>
            </a:extLst>
          </p:cNvPr>
          <p:cNvSpPr/>
          <p:nvPr/>
        </p:nvSpPr>
        <p:spPr>
          <a:xfrm>
            <a:off x="3769257" y="5798196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4" action="ppaction://hlinksldjump"/>
            <a:extLst>
              <a:ext uri="{FF2B5EF4-FFF2-40B4-BE49-F238E27FC236}">
                <a16:creationId xmlns:a16="http://schemas.microsoft.com/office/drawing/2014/main" id="{A5B5485B-F4EC-44B4-AA9A-C4325EE8D1FE}"/>
              </a:ext>
            </a:extLst>
          </p:cNvPr>
          <p:cNvSpPr txBox="1"/>
          <p:nvPr/>
        </p:nvSpPr>
        <p:spPr>
          <a:xfrm>
            <a:off x="3883739" y="5797627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PROVJERI!</a:t>
            </a:r>
            <a:endParaRPr lang="en-GB" sz="3200" b="1" dirty="0">
              <a:solidFill>
                <a:srgbClr val="0047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  <p:pic>
        <p:nvPicPr>
          <p:cNvPr id="5" name="Thinking music">
            <a:hlinkClick r:id="" action="ppaction://media"/>
            <a:extLst>
              <a:ext uri="{FF2B5EF4-FFF2-40B4-BE49-F238E27FC236}">
                <a16:creationId xmlns:a16="http://schemas.microsoft.com/office/drawing/2014/main" id="{CD27BC1B-2FC6-4950-B37B-7E97090042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2634" y="233567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74F15A97-8BB0-4FC4-9F70-2AC74F13CC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36" y="2363761"/>
            <a:ext cx="1422724" cy="1232181"/>
          </a:xfrm>
          <a:prstGeom prst="rect">
            <a:avLst/>
          </a:prstGeom>
        </p:spPr>
      </p:pic>
      <p:sp>
        <p:nvSpPr>
          <p:cNvPr id="5" name="Textfeld 4">
            <a:hlinkClick r:id="rId5" action="ppaction://hlinksldjump"/>
            <a:extLst>
              <a:ext uri="{FF2B5EF4-FFF2-40B4-BE49-F238E27FC236}">
                <a16:creationId xmlns:a16="http://schemas.microsoft.com/office/drawing/2014/main" id="{E2E2D97A-3882-4B5D-9E1C-AC4941947A00}"/>
              </a:ext>
            </a:extLst>
          </p:cNvPr>
          <p:cNvSpPr txBox="1"/>
          <p:nvPr/>
        </p:nvSpPr>
        <p:spPr>
          <a:xfrm>
            <a:off x="1954039" y="1369491"/>
            <a:ext cx="8283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ODGOVOR</a:t>
            </a:r>
          </a:p>
          <a:p>
            <a:pPr algn="ctr"/>
            <a:endParaRPr lang="hr-H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  <a:p>
            <a:pPr algn="ctr"/>
            <a:r>
              <a:rPr lang="hr-H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Tekuće, čvrsto i plinovito.</a:t>
            </a:r>
            <a:endParaRPr lang="de-A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  <p:sp>
        <p:nvSpPr>
          <p:cNvPr id="3" name="column1- 200$- text">
            <a:extLst>
              <a:ext uri="{FF2B5EF4-FFF2-40B4-BE49-F238E27FC236}">
                <a16:creationId xmlns:a16="http://schemas.microsoft.com/office/drawing/2014/main" id="{34F615D1-2D60-4592-B009-ADEB4C1B80FB}"/>
              </a:ext>
            </a:extLst>
          </p:cNvPr>
          <p:cNvSpPr txBox="1"/>
          <p:nvPr/>
        </p:nvSpPr>
        <p:spPr>
          <a:xfrm>
            <a:off x="4862916" y="5289841"/>
            <a:ext cx="24661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2</a:t>
            </a:r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00</a:t>
            </a:r>
          </a:p>
        </p:txBody>
      </p:sp>
      <p:pic>
        <p:nvPicPr>
          <p:cNvPr id="10" name="answer sound">
            <a:hlinkClick r:id="" action="ppaction://media"/>
            <a:extLst>
              <a:ext uri="{FF2B5EF4-FFF2-40B4-BE49-F238E27FC236}">
                <a16:creationId xmlns:a16="http://schemas.microsoft.com/office/drawing/2014/main" id="{46A829E4-C016-4F6F-8B80-308802C49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92129DF-C06C-4889-888C-5BC270AA77D6}"/>
              </a:ext>
            </a:extLst>
          </p:cNvPr>
          <p:cNvSpPr txBox="1"/>
          <p:nvPr/>
        </p:nvSpPr>
        <p:spPr>
          <a:xfrm>
            <a:off x="1234285" y="252011"/>
            <a:ext cx="97234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PITANJE 2</a:t>
            </a:r>
          </a:p>
          <a:p>
            <a:pPr algn="ctr"/>
            <a:endParaRPr lang="hr-H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  <a:p>
            <a:pPr algn="ctr"/>
            <a:r>
              <a:rPr lang="hr-H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U kojim oblicima vodu nalazimo u čvrstom stanju?</a:t>
            </a:r>
            <a:endParaRPr lang="de-AT" sz="6000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0952DBA-7DD4-4EED-B436-8D80B9AD465A}"/>
              </a:ext>
            </a:extLst>
          </p:cNvPr>
          <p:cNvSpPr/>
          <p:nvPr/>
        </p:nvSpPr>
        <p:spPr>
          <a:xfrm>
            <a:off x="3769257" y="5369863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>
            <a:hlinkClick r:id="rId4" action="ppaction://hlinksldjump"/>
            <a:extLst>
              <a:ext uri="{FF2B5EF4-FFF2-40B4-BE49-F238E27FC236}">
                <a16:creationId xmlns:a16="http://schemas.microsoft.com/office/drawing/2014/main" id="{312097A8-00DB-47DE-A020-E84468BF3B8E}"/>
              </a:ext>
            </a:extLst>
          </p:cNvPr>
          <p:cNvSpPr txBox="1"/>
          <p:nvPr/>
        </p:nvSpPr>
        <p:spPr>
          <a:xfrm>
            <a:off x="3883739" y="5369294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PROVJERI!</a:t>
            </a:r>
            <a:endParaRPr lang="en-GB" sz="3200" b="1" dirty="0">
              <a:solidFill>
                <a:srgbClr val="0047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  <p:pic>
        <p:nvPicPr>
          <p:cNvPr id="8" name="Thinking music">
            <a:hlinkClick r:id="" action="ppaction://media"/>
            <a:extLst>
              <a:ext uri="{FF2B5EF4-FFF2-40B4-BE49-F238E27FC236}">
                <a16:creationId xmlns:a16="http://schemas.microsoft.com/office/drawing/2014/main" id="{8B685A44-C4E7-4807-B013-16336DEFA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2634" y="233567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7D4F5E0-B2E1-4B8F-8946-79E674CA80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76" y="2035520"/>
            <a:ext cx="1422724" cy="1232181"/>
          </a:xfrm>
          <a:prstGeom prst="rect">
            <a:avLst/>
          </a:prstGeom>
        </p:spPr>
      </p:pic>
      <p:sp>
        <p:nvSpPr>
          <p:cNvPr id="11" name="column1- 200$- text">
            <a:extLst>
              <a:ext uri="{FF2B5EF4-FFF2-40B4-BE49-F238E27FC236}">
                <a16:creationId xmlns:a16="http://schemas.microsoft.com/office/drawing/2014/main" id="{55B3E760-E10C-4747-B762-CE809406753A}"/>
              </a:ext>
            </a:extLst>
          </p:cNvPr>
          <p:cNvSpPr txBox="1"/>
          <p:nvPr/>
        </p:nvSpPr>
        <p:spPr>
          <a:xfrm>
            <a:off x="4862916" y="5161300"/>
            <a:ext cx="24661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1</a:t>
            </a:r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00</a:t>
            </a:r>
          </a:p>
        </p:txBody>
      </p:sp>
      <p:sp>
        <p:nvSpPr>
          <p:cNvPr id="13" name="Textfeld 12">
            <a:hlinkClick r:id="rId5" action="ppaction://hlinksldjump"/>
            <a:extLst>
              <a:ext uri="{FF2B5EF4-FFF2-40B4-BE49-F238E27FC236}">
                <a16:creationId xmlns:a16="http://schemas.microsoft.com/office/drawing/2014/main" id="{D6389E15-D2EF-41F2-9832-91ED3479383F}"/>
              </a:ext>
            </a:extLst>
          </p:cNvPr>
          <p:cNvSpPr txBox="1"/>
          <p:nvPr/>
        </p:nvSpPr>
        <p:spPr>
          <a:xfrm>
            <a:off x="-412607" y="1062928"/>
            <a:ext cx="1245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ODGOVOR</a:t>
            </a:r>
          </a:p>
          <a:p>
            <a:pPr algn="ctr"/>
            <a:endParaRPr lang="hr-HR" sz="6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  <a:p>
            <a:pPr algn="ctr"/>
            <a:r>
              <a:rPr lang="hr-H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Nalazimo je u obliku snijega i leda.</a:t>
            </a:r>
            <a:endParaRPr lang="de-A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  <p:pic>
        <p:nvPicPr>
          <p:cNvPr id="6" name="answer sound">
            <a:hlinkClick r:id="" action="ppaction://media"/>
            <a:extLst>
              <a:ext uri="{FF2B5EF4-FFF2-40B4-BE49-F238E27FC236}">
                <a16:creationId xmlns:a16="http://schemas.microsoft.com/office/drawing/2014/main" id="{EAF1E20F-7375-48A3-B85E-0EB9CCDB56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57130A77-D31E-4E64-81F6-AD01D4DDBA78}"/>
              </a:ext>
            </a:extLst>
          </p:cNvPr>
          <p:cNvSpPr/>
          <p:nvPr/>
        </p:nvSpPr>
        <p:spPr>
          <a:xfrm>
            <a:off x="3586376" y="5705825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4" action="ppaction://hlinksldjump"/>
            <a:extLst>
              <a:ext uri="{FF2B5EF4-FFF2-40B4-BE49-F238E27FC236}">
                <a16:creationId xmlns:a16="http://schemas.microsoft.com/office/drawing/2014/main" id="{4F73E116-A5A5-4C8D-B603-BAF42BEE1512}"/>
              </a:ext>
            </a:extLst>
          </p:cNvPr>
          <p:cNvSpPr txBox="1"/>
          <p:nvPr/>
        </p:nvSpPr>
        <p:spPr>
          <a:xfrm>
            <a:off x="3700859" y="5705825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PROVJERI!</a:t>
            </a:r>
            <a:endParaRPr lang="en-GB" sz="3200" b="1" dirty="0">
              <a:solidFill>
                <a:srgbClr val="0047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F61A764-E7DC-4636-8CF0-30248B113BB7}"/>
              </a:ext>
            </a:extLst>
          </p:cNvPr>
          <p:cNvSpPr txBox="1"/>
          <p:nvPr/>
        </p:nvSpPr>
        <p:spPr>
          <a:xfrm>
            <a:off x="1148667" y="278173"/>
            <a:ext cx="9528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PITANJE 4</a:t>
            </a:r>
          </a:p>
          <a:p>
            <a:pPr algn="ctr"/>
            <a:endParaRPr lang="hr-H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  <a:p>
            <a:pPr algn="ctr"/>
            <a:r>
              <a:rPr lang="hr-H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Kako nazivamo temperaturu od 0</a:t>
            </a:r>
            <a:r>
              <a:rPr lang="hr-HR" sz="6000" b="0" i="0" u="none" strike="noStrike" baseline="0" dirty="0">
                <a:solidFill>
                  <a:schemeClr val="bg1"/>
                </a:solidFill>
                <a:latin typeface="Museo Sans"/>
              </a:rPr>
              <a:t>°C?</a:t>
            </a:r>
            <a:endParaRPr lang="en-GB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  <p:pic>
        <p:nvPicPr>
          <p:cNvPr id="5" name="Thinking music">
            <a:hlinkClick r:id="" action="ppaction://media"/>
            <a:extLst>
              <a:ext uri="{FF2B5EF4-FFF2-40B4-BE49-F238E27FC236}">
                <a16:creationId xmlns:a16="http://schemas.microsoft.com/office/drawing/2014/main" id="{02C5E1D1-FC92-465A-8CBE-EB3DC732F7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2634" y="233567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BBC0A-DF09-AF4B-B9C8-8D9D00AA7E3C}"/>
              </a:ext>
            </a:extLst>
          </p:cNvPr>
          <p:cNvSpPr txBox="1"/>
          <p:nvPr/>
        </p:nvSpPr>
        <p:spPr>
          <a:xfrm>
            <a:off x="1101616" y="631836"/>
            <a:ext cx="2386013" cy="769441"/>
          </a:xfrm>
          <a:prstGeom prst="rect">
            <a:avLst/>
          </a:prstGeom>
          <a:solidFill>
            <a:srgbClr val="FFEF32"/>
          </a:solidFill>
        </p:spPr>
        <p:txBody>
          <a:bodyPr wrap="square" rtlCol="0">
            <a:spAutoFit/>
          </a:bodyPr>
          <a:lstStyle/>
          <a:p>
            <a:r>
              <a:rPr lang="sr-Latn-RS" sz="4400" b="1" dirty="0">
                <a:solidFill>
                  <a:schemeClr val="tx1">
                    <a:alpha val="85000"/>
                  </a:schemeClr>
                </a:solidFill>
              </a:rPr>
              <a:t>Voda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B59651-7D6B-074A-8699-34AD489F9DFA}"/>
              </a:ext>
            </a:extLst>
          </p:cNvPr>
          <p:cNvSpPr/>
          <p:nvPr/>
        </p:nvSpPr>
        <p:spPr>
          <a:xfrm>
            <a:off x="11421687" y="-187398"/>
            <a:ext cx="1160387" cy="1056140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A483357-6CCE-4F7E-ACE5-C74ACA10A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44" y="631836"/>
            <a:ext cx="1037572" cy="898612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A3A28C01-247B-4491-A695-EF59692E68E3}"/>
              </a:ext>
            </a:extLst>
          </p:cNvPr>
          <p:cNvSpPr txBox="1"/>
          <p:nvPr/>
        </p:nvSpPr>
        <p:spPr>
          <a:xfrm>
            <a:off x="582829" y="1742185"/>
            <a:ext cx="9883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/>
              <a:t>U kojoj se čaši nalazi voda? </a:t>
            </a:r>
            <a:r>
              <a:rPr lang="hr-HR" sz="3600" dirty="0"/>
              <a:t>Po čemu to zaključuješ? </a:t>
            </a: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317975AC-5130-4329-A30E-3130483A989F}"/>
              </a:ext>
            </a:extLst>
          </p:cNvPr>
          <p:cNvSpPr/>
          <p:nvPr/>
        </p:nvSpPr>
        <p:spPr>
          <a:xfrm>
            <a:off x="10465996" y="92730"/>
            <a:ext cx="636513" cy="68582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68C9EF8D-13B1-4F9C-AB2A-268625E41561}"/>
              </a:ext>
            </a:extLst>
          </p:cNvPr>
          <p:cNvSpPr/>
          <p:nvPr/>
        </p:nvSpPr>
        <p:spPr>
          <a:xfrm>
            <a:off x="11102509" y="1016557"/>
            <a:ext cx="430772" cy="355922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7A731D66-3A9E-412C-A8D6-015A3C98FEA7}"/>
              </a:ext>
            </a:extLst>
          </p:cNvPr>
          <p:cNvSpPr/>
          <p:nvPr/>
        </p:nvSpPr>
        <p:spPr>
          <a:xfrm>
            <a:off x="1773936" y="2596896"/>
            <a:ext cx="2286000" cy="367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990E78D7-6900-47B9-93E6-4F65F7E3DADA}"/>
              </a:ext>
            </a:extLst>
          </p:cNvPr>
          <p:cNvSpPr/>
          <p:nvPr/>
        </p:nvSpPr>
        <p:spPr>
          <a:xfrm>
            <a:off x="6095999" y="2521044"/>
            <a:ext cx="3894203" cy="367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14" descr="shutterstock_1376673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6613" y="2468342"/>
            <a:ext cx="7199376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95754DC9-736A-400C-8097-202043A31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59" y="2196819"/>
            <a:ext cx="1422724" cy="1232181"/>
          </a:xfrm>
          <a:prstGeom prst="rect">
            <a:avLst/>
          </a:prstGeom>
        </p:spPr>
      </p:pic>
      <p:sp>
        <p:nvSpPr>
          <p:cNvPr id="5" name="column1- 200$- text">
            <a:extLst>
              <a:ext uri="{FF2B5EF4-FFF2-40B4-BE49-F238E27FC236}">
                <a16:creationId xmlns:a16="http://schemas.microsoft.com/office/drawing/2014/main" id="{032CFBAE-0758-4007-9E39-FC62DAA2392B}"/>
              </a:ext>
            </a:extLst>
          </p:cNvPr>
          <p:cNvSpPr txBox="1"/>
          <p:nvPr/>
        </p:nvSpPr>
        <p:spPr>
          <a:xfrm>
            <a:off x="4862917" y="5544368"/>
            <a:ext cx="24661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2</a:t>
            </a:r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00</a:t>
            </a:r>
          </a:p>
        </p:txBody>
      </p:sp>
      <p:sp>
        <p:nvSpPr>
          <p:cNvPr id="7" name="Textfeld 6">
            <a:hlinkClick r:id="rId5" action="ppaction://hlinksldjump"/>
            <a:extLst>
              <a:ext uri="{FF2B5EF4-FFF2-40B4-BE49-F238E27FC236}">
                <a16:creationId xmlns:a16="http://schemas.microsoft.com/office/drawing/2014/main" id="{1B569C46-E964-43C9-A11D-4FA95F9A5BA9}"/>
              </a:ext>
            </a:extLst>
          </p:cNvPr>
          <p:cNvSpPr txBox="1"/>
          <p:nvPr/>
        </p:nvSpPr>
        <p:spPr>
          <a:xfrm>
            <a:off x="-130947" y="953238"/>
            <a:ext cx="124538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ODGOVOR</a:t>
            </a:r>
          </a:p>
          <a:p>
            <a:pPr algn="ctr"/>
            <a:endParaRPr lang="hr-H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  <a:p>
            <a:pPr algn="ctr"/>
            <a:r>
              <a:rPr lang="hr-H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ledište</a:t>
            </a:r>
            <a:endParaRPr lang="de-A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  <p:pic>
        <p:nvPicPr>
          <p:cNvPr id="8" name="answer sound">
            <a:hlinkClick r:id="" action="ppaction://media"/>
            <a:extLst>
              <a:ext uri="{FF2B5EF4-FFF2-40B4-BE49-F238E27FC236}">
                <a16:creationId xmlns:a16="http://schemas.microsoft.com/office/drawing/2014/main" id="{CAD41FE7-1451-42BB-A890-C057382DC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C6C2AD3D-FCEB-4844-B1B2-46FBBCEB9F7D}"/>
              </a:ext>
            </a:extLst>
          </p:cNvPr>
          <p:cNvSpPr/>
          <p:nvPr/>
        </p:nvSpPr>
        <p:spPr>
          <a:xfrm>
            <a:off x="3769257" y="5410810"/>
            <a:ext cx="4653481" cy="5725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319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hlinkClick r:id="rId4" action="ppaction://hlinksldjump"/>
            <a:extLst>
              <a:ext uri="{FF2B5EF4-FFF2-40B4-BE49-F238E27FC236}">
                <a16:creationId xmlns:a16="http://schemas.microsoft.com/office/drawing/2014/main" id="{1584EAED-711B-48CA-B679-C545A175CB30}"/>
              </a:ext>
            </a:extLst>
          </p:cNvPr>
          <p:cNvSpPr txBox="1"/>
          <p:nvPr/>
        </p:nvSpPr>
        <p:spPr>
          <a:xfrm>
            <a:off x="3883739" y="5410241"/>
            <a:ext cx="4424516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00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PROVJERI!</a:t>
            </a:r>
            <a:endParaRPr lang="en-GB" sz="3200" b="1" dirty="0">
              <a:solidFill>
                <a:srgbClr val="0047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70CB3C-82E5-4BD1-9AD1-7AC2598419A9}"/>
              </a:ext>
            </a:extLst>
          </p:cNvPr>
          <p:cNvSpPr txBox="1"/>
          <p:nvPr/>
        </p:nvSpPr>
        <p:spPr>
          <a:xfrm>
            <a:off x="872115" y="310713"/>
            <a:ext cx="10121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PITANJE 6</a:t>
            </a:r>
          </a:p>
          <a:p>
            <a:pPr algn="ctr"/>
            <a:endParaRPr lang="hr-H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  <a:p>
            <a:r>
              <a:rPr lang="hr-HR" sz="4800" b="0" i="0" u="none" strike="noStrike" baseline="0" dirty="0">
                <a:solidFill>
                  <a:schemeClr val="bg1"/>
                </a:solidFill>
                <a:latin typeface="Museo Sans"/>
              </a:rPr>
              <a:t>Voda zagrijana do </a:t>
            </a:r>
            <a:r>
              <a:rPr lang="hr-HR" sz="4800" b="1" i="0" u="none" strike="noStrike" baseline="0" dirty="0">
                <a:solidFill>
                  <a:schemeClr val="bg1"/>
                </a:solidFill>
                <a:latin typeface="Museo Sans"/>
              </a:rPr>
              <a:t>100 °C </a:t>
            </a:r>
            <a:r>
              <a:rPr lang="hr-HR" sz="4800" b="0" i="0" u="none" strike="noStrike" baseline="0" dirty="0">
                <a:solidFill>
                  <a:schemeClr val="bg1"/>
                </a:solidFill>
                <a:latin typeface="Museo Sans"/>
              </a:rPr>
              <a:t>vrije i naglo prelazi u </a:t>
            </a:r>
            <a:r>
              <a:rPr lang="hr-HR" sz="4800" b="1" i="0" u="none" strike="noStrike" baseline="0" dirty="0">
                <a:solidFill>
                  <a:schemeClr val="bg1"/>
                </a:solidFill>
                <a:latin typeface="Museo Sans"/>
              </a:rPr>
              <a:t>plinovito stanje – vodenu paru. </a:t>
            </a:r>
            <a:r>
              <a:rPr lang="hr-HR" sz="4800" b="0" i="0" u="none" strike="noStrike" baseline="0" dirty="0">
                <a:solidFill>
                  <a:schemeClr val="bg1"/>
                </a:solidFill>
                <a:latin typeface="Museo Sans"/>
              </a:rPr>
              <a:t>Ta se temperatura naziva… 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Museo Sans"/>
              </a:rPr>
              <a:t>	</a:t>
            </a:r>
          </a:p>
        </p:txBody>
      </p:sp>
      <p:pic>
        <p:nvPicPr>
          <p:cNvPr id="6" name="Thinking music">
            <a:hlinkClick r:id="" action="ppaction://media"/>
            <a:extLst>
              <a:ext uri="{FF2B5EF4-FFF2-40B4-BE49-F238E27FC236}">
                <a16:creationId xmlns:a16="http://schemas.microsoft.com/office/drawing/2014/main" id="{66F7589B-5938-4148-A417-12B4140F1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2634" y="233567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B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E817A6C-99E6-4DFC-9AEA-25866EC0F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35" y="1810891"/>
            <a:ext cx="1422724" cy="1232181"/>
          </a:xfrm>
          <a:prstGeom prst="rect">
            <a:avLst/>
          </a:prstGeom>
        </p:spPr>
      </p:pic>
      <p:sp>
        <p:nvSpPr>
          <p:cNvPr id="7" name="column1- 200$- text">
            <a:extLst>
              <a:ext uri="{FF2B5EF4-FFF2-40B4-BE49-F238E27FC236}">
                <a16:creationId xmlns:a16="http://schemas.microsoft.com/office/drawing/2014/main" id="{BE9D1EE2-7350-4852-AF6F-F0E2A6A6F0F8}"/>
              </a:ext>
            </a:extLst>
          </p:cNvPr>
          <p:cNvSpPr txBox="1"/>
          <p:nvPr/>
        </p:nvSpPr>
        <p:spPr>
          <a:xfrm>
            <a:off x="4862916" y="5289841"/>
            <a:ext cx="24661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 </a:t>
            </a:r>
            <a:r>
              <a:rPr lang="hr-H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2</a:t>
            </a:r>
            <a:r>
              <a:rPr lang="de-AT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00</a:t>
            </a:r>
          </a:p>
        </p:txBody>
      </p:sp>
      <p:sp>
        <p:nvSpPr>
          <p:cNvPr id="9" name="Textfeld 8">
            <a:hlinkClick r:id="rId5" action="ppaction://hlinksldjump"/>
            <a:extLst>
              <a:ext uri="{FF2B5EF4-FFF2-40B4-BE49-F238E27FC236}">
                <a16:creationId xmlns:a16="http://schemas.microsoft.com/office/drawing/2014/main" id="{6615C799-ADEC-417B-8084-474246D3F82D}"/>
              </a:ext>
            </a:extLst>
          </p:cNvPr>
          <p:cNvSpPr txBox="1"/>
          <p:nvPr/>
        </p:nvSpPr>
        <p:spPr>
          <a:xfrm>
            <a:off x="-130948" y="796303"/>
            <a:ext cx="1245389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ODGOVOR</a:t>
            </a:r>
          </a:p>
          <a:p>
            <a:pPr algn="ctr"/>
            <a:endParaRPr lang="hr-HR" sz="6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  <a:p>
            <a:pPr algn="ctr"/>
            <a:endParaRPr lang="hr-HR" sz="6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  <a:p>
            <a:pPr algn="ctr"/>
            <a:r>
              <a:rPr lang="hr-HR" sz="5400" b="0" i="0" u="none" strike="noStrike" baseline="0" dirty="0">
                <a:solidFill>
                  <a:schemeClr val="bg1"/>
                </a:solidFill>
                <a:latin typeface="Museo Sans"/>
              </a:rPr>
              <a:t>vrelište</a:t>
            </a:r>
          </a:p>
          <a:p>
            <a:pPr algn="ctr"/>
            <a:endParaRPr lang="de-AT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  <a:p>
            <a:pPr algn="ctr"/>
            <a:endParaRPr lang="de-AT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Segoe UI Black" panose="020B0A02040204020203" pitchFamily="34" charset="0"/>
            </a:endParaRPr>
          </a:p>
        </p:txBody>
      </p:sp>
      <p:pic>
        <p:nvPicPr>
          <p:cNvPr id="10" name="answer sound">
            <a:hlinkClick r:id="" action="ppaction://media"/>
            <a:extLst>
              <a:ext uri="{FF2B5EF4-FFF2-40B4-BE49-F238E27FC236}">
                <a16:creationId xmlns:a16="http://schemas.microsoft.com/office/drawing/2014/main" id="{639CF562-F9A9-437A-969E-CCF5E1144C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0716" y="208255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3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5450B0-2440-498C-B4F7-25181A39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27" y="804909"/>
            <a:ext cx="4981121" cy="695496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>
                <a:highlight>
                  <a:srgbClr val="FFFF00"/>
                </a:highlight>
                <a:latin typeface="+mn-lt"/>
              </a:rPr>
              <a:t>Voda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D3F3F73-78C7-4D38-870A-16666CA46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05" y="0"/>
            <a:ext cx="1647825" cy="6858000"/>
          </a:xfrm>
        </p:spPr>
      </p:pic>
      <p:pic>
        <p:nvPicPr>
          <p:cNvPr id="12" name="Rezervirano mjesto sadržaja 4">
            <a:extLst>
              <a:ext uri="{FF2B5EF4-FFF2-40B4-BE49-F238E27FC236}">
                <a16:creationId xmlns:a16="http://schemas.microsoft.com/office/drawing/2014/main" id="{4B3DD56A-661E-4EAE-8394-BE5AA8E26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783"/>
            <a:ext cx="5971987" cy="514324"/>
          </a:xfrm>
          <a:prstGeom prst="rect">
            <a:avLst/>
          </a:prstGeom>
        </p:spPr>
      </p:pic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A1A1147A-3DC4-4754-A5A7-429C3F8BE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98054" y="0"/>
            <a:ext cx="1647825" cy="6858000"/>
          </a:xfrm>
          <a:prstGeom prst="rect">
            <a:avLst/>
          </a:prstGeom>
        </p:spPr>
      </p:pic>
      <p:sp>
        <p:nvSpPr>
          <p:cNvPr id="15" name="Pravokutnik 14">
            <a:extLst>
              <a:ext uri="{FF2B5EF4-FFF2-40B4-BE49-F238E27FC236}">
                <a16:creationId xmlns:a16="http://schemas.microsoft.com/office/drawing/2014/main" id="{E4661B08-D7B7-4A18-8E47-80450EAF71E4}"/>
              </a:ext>
            </a:extLst>
          </p:cNvPr>
          <p:cNvSpPr/>
          <p:nvPr/>
        </p:nvSpPr>
        <p:spPr>
          <a:xfrm>
            <a:off x="255494" y="0"/>
            <a:ext cx="1748118" cy="457200"/>
          </a:xfrm>
          <a:prstGeom prst="rect">
            <a:avLst/>
          </a:prstGeom>
          <a:solidFill>
            <a:srgbClr val="F4F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rgbClr val="E50734"/>
                </a:solidFill>
              </a:rPr>
              <a:t>SAŽETAK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562DB1A-27AF-4CCE-902E-69ABF6DEB28D}"/>
              </a:ext>
            </a:extLst>
          </p:cNvPr>
          <p:cNvSpPr txBox="1"/>
          <p:nvPr/>
        </p:nvSpPr>
        <p:spPr>
          <a:xfrm>
            <a:off x="538290" y="3520172"/>
            <a:ext cx="53052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sz="2400" b="1" kern="1200" dirty="0">
                <a:effectLst/>
                <a:latin typeface="+mn-lt"/>
                <a:ea typeface="+mn-ea"/>
                <a:cs typeface="+mn-cs"/>
              </a:rPr>
              <a:t>1. Voda u prirodi</a:t>
            </a:r>
          </a:p>
          <a:p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- stajaćice, tekućice, ledenjaci</a:t>
            </a:r>
          </a:p>
          <a:p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- površinske vode, podzemne vode</a:t>
            </a:r>
          </a:p>
          <a:p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r-HR" sz="2400" b="1" kern="1200" dirty="0">
                <a:effectLst/>
                <a:latin typeface="+mn-lt"/>
                <a:ea typeface="+mn-ea"/>
                <a:cs typeface="+mn-cs"/>
              </a:rPr>
              <a:t>2. Tri stanja vode</a:t>
            </a:r>
          </a:p>
          <a:p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-  ovisi o temperaturi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E85B901C-D979-4F15-A0C0-892FA36F1836}"/>
              </a:ext>
            </a:extLst>
          </p:cNvPr>
          <p:cNvSpPr txBox="1"/>
          <p:nvPr/>
        </p:nvSpPr>
        <p:spPr>
          <a:xfrm>
            <a:off x="6915640" y="1166842"/>
            <a:ext cx="47778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-  na sobnoj temperaturi </a:t>
            </a:r>
            <a:r>
              <a:rPr lang="hr-HR" sz="2400" b="1" kern="1200" dirty="0">
                <a:effectLst/>
                <a:latin typeface="+mn-lt"/>
                <a:ea typeface="+mn-ea"/>
                <a:cs typeface="+mn-cs"/>
              </a:rPr>
              <a:t>tekuće stanje </a:t>
            </a:r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(tekućina)</a:t>
            </a:r>
          </a:p>
          <a:p>
            <a:pPr marL="342900" indent="-342900">
              <a:buFontTx/>
              <a:buChar char="-"/>
            </a:pPr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ledište </a:t>
            </a:r>
            <a:r>
              <a:rPr lang="hr-HR" sz="2400" b="1" kern="1200" dirty="0">
                <a:effectLst/>
                <a:latin typeface="+mn-lt"/>
                <a:ea typeface="+mn-ea"/>
                <a:cs typeface="+mn-cs"/>
              </a:rPr>
              <a:t>0</a:t>
            </a:r>
            <a:r>
              <a:rPr lang="hr-HR" sz="2400" b="1" i="0" kern="1200" dirty="0">
                <a:effectLst/>
                <a:latin typeface="+mn-lt"/>
                <a:ea typeface="+mn-ea"/>
                <a:cs typeface="+mn-cs"/>
              </a:rPr>
              <a:t>°</a:t>
            </a:r>
            <a:r>
              <a:rPr lang="hr-HR" sz="2400" b="1" kern="1200" dirty="0">
                <a:effectLst/>
                <a:latin typeface="+mn-lt"/>
                <a:ea typeface="+mn-ea"/>
                <a:cs typeface="+mn-cs"/>
              </a:rPr>
              <a:t>C </a:t>
            </a:r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– temperatura na kojoj voda prelazi u </a:t>
            </a:r>
            <a:r>
              <a:rPr lang="hr-HR" sz="2400" b="1" kern="1200" dirty="0">
                <a:effectLst/>
                <a:latin typeface="+mn-lt"/>
                <a:ea typeface="+mn-ea"/>
                <a:cs typeface="+mn-cs"/>
              </a:rPr>
              <a:t>čvrsto stanje </a:t>
            </a:r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(led)</a:t>
            </a:r>
          </a:p>
          <a:p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-   vrelište </a:t>
            </a:r>
            <a:r>
              <a:rPr lang="hr-HR" sz="2400" b="1" kern="1200" dirty="0">
                <a:effectLst/>
                <a:latin typeface="+mn-lt"/>
                <a:ea typeface="+mn-ea"/>
                <a:cs typeface="+mn-cs"/>
              </a:rPr>
              <a:t>100</a:t>
            </a:r>
            <a:r>
              <a:rPr lang="hr-HR" sz="2400" b="1" i="0" kern="1200" dirty="0">
                <a:effectLst/>
                <a:latin typeface="+mn-lt"/>
                <a:ea typeface="+mn-ea"/>
                <a:cs typeface="+mn-cs"/>
              </a:rPr>
              <a:t>°</a:t>
            </a:r>
            <a:r>
              <a:rPr lang="hr-HR" sz="2400" b="1" kern="1200" dirty="0">
                <a:effectLst/>
                <a:latin typeface="+mn-lt"/>
                <a:ea typeface="+mn-ea"/>
                <a:cs typeface="+mn-cs"/>
              </a:rPr>
              <a:t>C </a:t>
            </a:r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- temperatura na kojoj voda prelazi </a:t>
            </a:r>
            <a:r>
              <a:rPr lang="hr-HR" sz="2400" b="1" kern="1200" dirty="0">
                <a:effectLst/>
                <a:latin typeface="+mn-lt"/>
                <a:ea typeface="+mn-ea"/>
                <a:cs typeface="+mn-cs"/>
              </a:rPr>
              <a:t>plinovito stanje </a:t>
            </a:r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(vodena para) </a:t>
            </a:r>
          </a:p>
          <a:p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                                       </a:t>
            </a:r>
          </a:p>
          <a:p>
            <a:pPr lvl="0"/>
            <a:r>
              <a:rPr lang="hr-HR" sz="2400" b="1" kern="1200" dirty="0">
                <a:effectLst/>
                <a:latin typeface="+mn-lt"/>
                <a:ea typeface="+mn-ea"/>
                <a:cs typeface="+mn-cs"/>
              </a:rPr>
              <a:t>3. Voda i živa bića </a:t>
            </a:r>
          </a:p>
          <a:p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     - </a:t>
            </a:r>
            <a:r>
              <a:rPr lang="hr-HR" sz="2400" b="1" kern="1200" dirty="0">
                <a:effectLst/>
                <a:latin typeface="+mn-lt"/>
                <a:ea typeface="+mn-ea"/>
                <a:cs typeface="+mn-cs"/>
              </a:rPr>
              <a:t>stanište</a:t>
            </a:r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 nekim živim bićima</a:t>
            </a:r>
          </a:p>
          <a:p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     - </a:t>
            </a:r>
            <a:r>
              <a:rPr lang="hr-HR" sz="2400" b="1" kern="1200" dirty="0">
                <a:effectLst/>
                <a:latin typeface="+mn-lt"/>
                <a:ea typeface="+mn-ea"/>
                <a:cs typeface="+mn-cs"/>
              </a:rPr>
              <a:t>piće</a:t>
            </a:r>
          </a:p>
          <a:p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     - </a:t>
            </a:r>
            <a:r>
              <a:rPr lang="hr-HR" sz="2400" b="1" kern="1200" dirty="0">
                <a:effectLst/>
                <a:latin typeface="+mn-lt"/>
                <a:ea typeface="+mn-ea"/>
                <a:cs typeface="+mn-cs"/>
              </a:rPr>
              <a:t>štedjeti</a:t>
            </a:r>
            <a:r>
              <a:rPr lang="hr-HR" sz="2400" kern="1200" dirty="0">
                <a:effectLst/>
                <a:latin typeface="+mn-lt"/>
                <a:ea typeface="+mn-ea"/>
                <a:cs typeface="+mn-cs"/>
              </a:rPr>
              <a:t> i čuvati od onečišćenja</a:t>
            </a:r>
            <a:r>
              <a:rPr lang="hr-HR" sz="2400" dirty="0">
                <a:effectLst/>
              </a:rPr>
              <a:t> </a:t>
            </a:r>
          </a:p>
        </p:txBody>
      </p:sp>
      <p:pic>
        <p:nvPicPr>
          <p:cNvPr id="25" name="Slika 24" descr="Geografija 5 - 2.4. Treći kamenčić od Sunca, Oceani spajaju svijet">
            <a:extLst>
              <a:ext uri="{FF2B5EF4-FFF2-40B4-BE49-F238E27FC236}">
                <a16:creationId xmlns:a16="http://schemas.microsoft.com/office/drawing/2014/main" id="{D1519178-61E8-4285-9796-B57489EF3DAC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51" b="91919" l="9969" r="89720">
                        <a14:foregroundMark x1="44237" y1="92929" x2="51090" y2="90909"/>
                        <a14:foregroundMark x1="42991" y1="5051" x2="52025" y2="5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36" y="2052548"/>
            <a:ext cx="2709663" cy="117325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097DE818-02A4-4E66-B4B1-CD36057C117E}"/>
              </a:ext>
            </a:extLst>
          </p:cNvPr>
          <p:cNvSpPr txBox="1"/>
          <p:nvPr/>
        </p:nvSpPr>
        <p:spPr>
          <a:xfrm>
            <a:off x="2186116" y="212133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tlo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BB97BB2C-9340-4704-A673-B98AD8D071F8}"/>
              </a:ext>
            </a:extLst>
          </p:cNvPr>
          <p:cNvSpPr txBox="1"/>
          <p:nvPr/>
        </p:nvSpPr>
        <p:spPr>
          <a:xfrm>
            <a:off x="3662562" y="2745679"/>
            <a:ext cx="641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voda</a:t>
            </a:r>
          </a:p>
        </p:txBody>
      </p:sp>
    </p:spTree>
    <p:extLst>
      <p:ext uri="{BB962C8B-B14F-4D97-AF65-F5344CB8AC3E}">
        <p14:creationId xmlns:p14="http://schemas.microsoft.com/office/powerpoint/2010/main" val="331250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avokutnik 15">
            <a:extLst>
              <a:ext uri="{FF2B5EF4-FFF2-40B4-BE49-F238E27FC236}">
                <a16:creationId xmlns:a16="http://schemas.microsoft.com/office/drawing/2014/main" id="{CBB5879F-B25A-4543-A463-480B5C84B503}"/>
              </a:ext>
            </a:extLst>
          </p:cNvPr>
          <p:cNvSpPr/>
          <p:nvPr/>
        </p:nvSpPr>
        <p:spPr>
          <a:xfrm>
            <a:off x="0" y="6207369"/>
            <a:ext cx="12192000" cy="650630"/>
          </a:xfrm>
          <a:prstGeom prst="rect">
            <a:avLst/>
          </a:prstGeom>
          <a:solidFill>
            <a:srgbClr val="FFE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414042"/>
                </a:solidFill>
              </a:rPr>
              <a:t>Prezentaciju izradio: Karlo Kurtalj</a:t>
            </a:r>
          </a:p>
        </p:txBody>
      </p:sp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9FD3640F-68F2-4647-B08A-64DD06143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9348"/>
          </a:xfrm>
        </p:spPr>
      </p:pic>
      <p:pic>
        <p:nvPicPr>
          <p:cNvPr id="3" name="Slika 2">
            <a:hlinkClick r:id="rId3"/>
            <a:extLst>
              <a:ext uri="{FF2B5EF4-FFF2-40B4-BE49-F238E27FC236}">
                <a16:creationId xmlns:a16="http://schemas.microsoft.com/office/drawing/2014/main" id="{C2C97B36-C303-4AF9-8BCB-4F9C4436F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40" y="2829391"/>
            <a:ext cx="3655683" cy="114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BBC0A-DF09-AF4B-B9C8-8D9D00AA7E3C}"/>
              </a:ext>
            </a:extLst>
          </p:cNvPr>
          <p:cNvSpPr txBox="1"/>
          <p:nvPr/>
        </p:nvSpPr>
        <p:spPr>
          <a:xfrm>
            <a:off x="1089491" y="662093"/>
            <a:ext cx="3892389" cy="769441"/>
          </a:xfrm>
          <a:prstGeom prst="rect">
            <a:avLst/>
          </a:prstGeom>
          <a:solidFill>
            <a:srgbClr val="FFEF32"/>
          </a:solidFill>
        </p:spPr>
        <p:txBody>
          <a:bodyPr wrap="square" rtlCol="0">
            <a:spAutoFit/>
          </a:bodyPr>
          <a:lstStyle/>
          <a:p>
            <a:r>
              <a:rPr lang="sr-Latn-RS" sz="4400" b="1" dirty="0">
                <a:solidFill>
                  <a:schemeClr val="tx1">
                    <a:alpha val="85000"/>
                  </a:schemeClr>
                </a:solidFill>
              </a:rPr>
              <a:t>Voda u prirodi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B59651-7D6B-074A-8699-34AD489F9DFA}"/>
              </a:ext>
            </a:extLst>
          </p:cNvPr>
          <p:cNvSpPr/>
          <p:nvPr/>
        </p:nvSpPr>
        <p:spPr>
          <a:xfrm>
            <a:off x="11421687" y="-187398"/>
            <a:ext cx="1160387" cy="1056140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A483357-6CCE-4F7E-ACE5-C74ACA10A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19" y="597507"/>
            <a:ext cx="1037572" cy="898612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A3A28C01-247B-4491-A695-EF59692E68E3}"/>
              </a:ext>
            </a:extLst>
          </p:cNvPr>
          <p:cNvSpPr txBox="1"/>
          <p:nvPr/>
        </p:nvSpPr>
        <p:spPr>
          <a:xfrm>
            <a:off x="1089491" y="1669082"/>
            <a:ext cx="10748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0" i="0" u="none" strike="noStrike" baseline="0" dirty="0">
                <a:solidFill>
                  <a:srgbClr val="000000"/>
                </a:solidFill>
                <a:latin typeface="Museo Sans"/>
              </a:rPr>
              <a:t>Veći dio Zemljine površine prekriven je vodom. </a:t>
            </a:r>
            <a:endParaRPr lang="hr-HR" sz="3600" dirty="0"/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317975AC-5130-4329-A30E-3130483A989F}"/>
              </a:ext>
            </a:extLst>
          </p:cNvPr>
          <p:cNvSpPr/>
          <p:nvPr/>
        </p:nvSpPr>
        <p:spPr>
          <a:xfrm>
            <a:off x="10465996" y="92730"/>
            <a:ext cx="636513" cy="68582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68C9EF8D-13B1-4F9C-AB2A-268625E41561}"/>
              </a:ext>
            </a:extLst>
          </p:cNvPr>
          <p:cNvSpPr/>
          <p:nvPr/>
        </p:nvSpPr>
        <p:spPr>
          <a:xfrm>
            <a:off x="11102509" y="1016557"/>
            <a:ext cx="430772" cy="355922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AA29786-0A9F-4365-8837-44BBE4C9F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3115753"/>
            <a:ext cx="8449056" cy="3414412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086C83D5-2D3F-4595-B94D-E9CD015596A4}"/>
              </a:ext>
            </a:extLst>
          </p:cNvPr>
          <p:cNvSpPr txBox="1"/>
          <p:nvPr/>
        </p:nvSpPr>
        <p:spPr>
          <a:xfrm>
            <a:off x="8471916" y="2488376"/>
            <a:ext cx="1831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0" i="0" u="none" strike="noStrike" baseline="0" dirty="0">
                <a:solidFill>
                  <a:srgbClr val="000000"/>
                </a:solidFill>
                <a:latin typeface="Museo Sans"/>
              </a:rPr>
              <a:t>KOPNO</a:t>
            </a:r>
            <a:endParaRPr lang="hr-HR" sz="3200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3FAF697E-78CB-4DD9-9F52-5F69989DAC8A}"/>
              </a:ext>
            </a:extLst>
          </p:cNvPr>
          <p:cNvSpPr txBox="1"/>
          <p:nvPr/>
        </p:nvSpPr>
        <p:spPr>
          <a:xfrm>
            <a:off x="1949196" y="5611132"/>
            <a:ext cx="1831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0" i="0" u="none" strike="noStrike" baseline="0" dirty="0">
                <a:solidFill>
                  <a:srgbClr val="000000"/>
                </a:solidFill>
                <a:latin typeface="Museo Sans"/>
              </a:rPr>
              <a:t>VODA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3930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6A89E9A-5758-EA4A-91AA-01502DCDDE9E}"/>
              </a:ext>
            </a:extLst>
          </p:cNvPr>
          <p:cNvSpPr/>
          <p:nvPr/>
        </p:nvSpPr>
        <p:spPr>
          <a:xfrm>
            <a:off x="10277514" y="741652"/>
            <a:ext cx="1084729" cy="105718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7AC819-1ECC-B34A-B1DC-0C5F9116A52D}"/>
              </a:ext>
            </a:extLst>
          </p:cNvPr>
          <p:cNvSpPr/>
          <p:nvPr/>
        </p:nvSpPr>
        <p:spPr>
          <a:xfrm>
            <a:off x="10277514" y="-110758"/>
            <a:ext cx="344434" cy="33887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6F098C-F909-DF46-84C9-9475400702B0}"/>
              </a:ext>
            </a:extLst>
          </p:cNvPr>
          <p:cNvSpPr/>
          <p:nvPr/>
        </p:nvSpPr>
        <p:spPr>
          <a:xfrm>
            <a:off x="11379276" y="-226523"/>
            <a:ext cx="1084729" cy="105718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57BD9-D64E-B24E-9BD0-22A6D5ED70B0}"/>
              </a:ext>
            </a:extLst>
          </p:cNvPr>
          <p:cNvSpPr/>
          <p:nvPr/>
        </p:nvSpPr>
        <p:spPr>
          <a:xfrm>
            <a:off x="11624029" y="1254582"/>
            <a:ext cx="297611" cy="28557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F76F2A-425C-0A48-B669-F565E9A11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9" y="618790"/>
            <a:ext cx="707292" cy="651453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1FD20AFB-2EC1-43D8-827B-E04868F93D57}"/>
              </a:ext>
            </a:extLst>
          </p:cNvPr>
          <p:cNvSpPr txBox="1"/>
          <p:nvPr/>
        </p:nvSpPr>
        <p:spPr>
          <a:xfrm>
            <a:off x="1025383" y="500802"/>
            <a:ext cx="4387865" cy="769441"/>
          </a:xfrm>
          <a:prstGeom prst="rect">
            <a:avLst/>
          </a:prstGeom>
          <a:solidFill>
            <a:srgbClr val="FFEF32"/>
          </a:solidFill>
        </p:spPr>
        <p:txBody>
          <a:bodyPr wrap="square" rtlCol="0">
            <a:spAutoFit/>
          </a:bodyPr>
          <a:lstStyle/>
          <a:p>
            <a:r>
              <a:rPr lang="sr-Latn-RS" sz="4400" b="1" dirty="0">
                <a:solidFill>
                  <a:schemeClr val="tx1">
                    <a:alpha val="85000"/>
                  </a:schemeClr>
                </a:solidFill>
              </a:rPr>
              <a:t>Tri stanja vode</a:t>
            </a:r>
          </a:p>
        </p:txBody>
      </p:sp>
      <p:pic>
        <p:nvPicPr>
          <p:cNvPr id="7" name="Rezervirano mjesto sadržaja 6" descr="Slika na kojoj se prikazuje stablo, na otvorenom, voda, priroda&#10;&#10;Opis je automatski generiran">
            <a:extLst>
              <a:ext uri="{FF2B5EF4-FFF2-40B4-BE49-F238E27FC236}">
                <a16:creationId xmlns:a16="http://schemas.microsoft.com/office/drawing/2014/main" id="{46814F2E-A14B-4044-9B77-4059DF3C3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8" y="2413889"/>
            <a:ext cx="3625019" cy="2417191"/>
          </a:xfrm>
        </p:spPr>
      </p:pic>
      <p:pic>
        <p:nvPicPr>
          <p:cNvPr id="9" name="Slika 8" descr="Slika na kojoj se prikazuje voda, na otvorenom, priroda, led&#10;&#10;Opis je automatski generiran">
            <a:extLst>
              <a:ext uri="{FF2B5EF4-FFF2-40B4-BE49-F238E27FC236}">
                <a16:creationId xmlns:a16="http://schemas.microsoft.com/office/drawing/2014/main" id="{22780F5E-E17D-463A-8969-075A0B2637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21" y="2413889"/>
            <a:ext cx="3907874" cy="2417191"/>
          </a:xfrm>
          <a:prstGeom prst="rect">
            <a:avLst/>
          </a:prstGeom>
        </p:spPr>
      </p:pic>
      <p:pic>
        <p:nvPicPr>
          <p:cNvPr id="15" name="Slika 14" descr="Slika na kojoj se prikazuje na otvorenom, nebo, priroda, oblaci&#10;&#10;Opis je automatski generiran">
            <a:extLst>
              <a:ext uri="{FF2B5EF4-FFF2-40B4-BE49-F238E27FC236}">
                <a16:creationId xmlns:a16="http://schemas.microsoft.com/office/drawing/2014/main" id="{FC22A23A-0A35-4F13-8F13-ACDF1E580D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80" y="2413889"/>
            <a:ext cx="3648182" cy="2417191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E82A104D-D60C-4407-A109-B74ADA9F20FE}"/>
              </a:ext>
            </a:extLst>
          </p:cNvPr>
          <p:cNvSpPr txBox="1"/>
          <p:nvPr/>
        </p:nvSpPr>
        <p:spPr>
          <a:xfrm>
            <a:off x="935915" y="4975544"/>
            <a:ext cx="2243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0" i="0" u="none" strike="noStrike" baseline="0" dirty="0">
                <a:solidFill>
                  <a:srgbClr val="000000"/>
                </a:solidFill>
                <a:latin typeface="Museo Sans"/>
              </a:rPr>
              <a:t>TEKUĆE</a:t>
            </a:r>
            <a:endParaRPr lang="hr-HR" sz="3200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2CE30448-EF17-4DB5-B9D8-6E118BE98000}"/>
              </a:ext>
            </a:extLst>
          </p:cNvPr>
          <p:cNvSpPr txBox="1"/>
          <p:nvPr/>
        </p:nvSpPr>
        <p:spPr>
          <a:xfrm>
            <a:off x="4453666" y="4986301"/>
            <a:ext cx="2628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0" i="0" u="none" strike="noStrike" baseline="0" dirty="0">
                <a:solidFill>
                  <a:srgbClr val="000000"/>
                </a:solidFill>
                <a:latin typeface="Museo Sans"/>
              </a:rPr>
              <a:t>ČVRSTO</a:t>
            </a:r>
            <a:endParaRPr lang="hr-HR" sz="3200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EE83D9AA-D4B8-4445-BC7C-35BE348E791E}"/>
              </a:ext>
            </a:extLst>
          </p:cNvPr>
          <p:cNvSpPr txBox="1"/>
          <p:nvPr/>
        </p:nvSpPr>
        <p:spPr>
          <a:xfrm>
            <a:off x="9223863" y="4975542"/>
            <a:ext cx="2451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rgbClr val="000000"/>
                </a:solidFill>
                <a:latin typeface="Museo Sans"/>
              </a:rPr>
              <a:t>PLINOVITO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75143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6A89E9A-5758-EA4A-91AA-01502DCDDE9E}"/>
              </a:ext>
            </a:extLst>
          </p:cNvPr>
          <p:cNvSpPr/>
          <p:nvPr/>
        </p:nvSpPr>
        <p:spPr>
          <a:xfrm>
            <a:off x="10400004" y="514200"/>
            <a:ext cx="1084729" cy="105718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7AC819-1ECC-B34A-B1DC-0C5F9116A52D}"/>
              </a:ext>
            </a:extLst>
          </p:cNvPr>
          <p:cNvSpPr/>
          <p:nvPr/>
        </p:nvSpPr>
        <p:spPr>
          <a:xfrm>
            <a:off x="10277514" y="-110758"/>
            <a:ext cx="344434" cy="33887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6F098C-F909-DF46-84C9-9475400702B0}"/>
              </a:ext>
            </a:extLst>
          </p:cNvPr>
          <p:cNvSpPr/>
          <p:nvPr/>
        </p:nvSpPr>
        <p:spPr>
          <a:xfrm>
            <a:off x="11379276" y="-226523"/>
            <a:ext cx="1084729" cy="105718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57BD9-D64E-B24E-9BD0-22A6D5ED70B0}"/>
              </a:ext>
            </a:extLst>
          </p:cNvPr>
          <p:cNvSpPr/>
          <p:nvPr/>
        </p:nvSpPr>
        <p:spPr>
          <a:xfrm>
            <a:off x="11624029" y="1254582"/>
            <a:ext cx="297611" cy="28557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F76F2A-425C-0A48-B669-F565E9A11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" y="228113"/>
            <a:ext cx="835394" cy="769441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1FD20AFB-2EC1-43D8-827B-E04868F93D57}"/>
              </a:ext>
            </a:extLst>
          </p:cNvPr>
          <p:cNvSpPr txBox="1"/>
          <p:nvPr/>
        </p:nvSpPr>
        <p:spPr>
          <a:xfrm>
            <a:off x="940677" y="302067"/>
            <a:ext cx="3805827" cy="769441"/>
          </a:xfrm>
          <a:prstGeom prst="rect">
            <a:avLst/>
          </a:prstGeom>
          <a:solidFill>
            <a:srgbClr val="FFEF32"/>
          </a:solidFill>
        </p:spPr>
        <p:txBody>
          <a:bodyPr wrap="square" rtlCol="0">
            <a:spAutoFit/>
          </a:bodyPr>
          <a:lstStyle/>
          <a:p>
            <a:r>
              <a:rPr lang="sr-Latn-RS" sz="4400" b="1" dirty="0">
                <a:solidFill>
                  <a:schemeClr val="tx1">
                    <a:alpha val="85000"/>
                  </a:schemeClr>
                </a:solidFill>
              </a:rPr>
              <a:t>Tri stanja vode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6A39C67-3E6D-418B-81A2-256A99C225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925" y="2914650"/>
            <a:ext cx="10344150" cy="3943350"/>
          </a:xfrm>
          <a:prstGeom prst="rect">
            <a:avLst/>
          </a:prstGeom>
        </p:spPr>
      </p:pic>
      <p:pic>
        <p:nvPicPr>
          <p:cNvPr id="8" name="Slika 7" descr="Slika na kojoj se prikazuje tamno, šalica&#10;&#10;Opis je automatski generiran">
            <a:extLst>
              <a:ext uri="{FF2B5EF4-FFF2-40B4-BE49-F238E27FC236}">
                <a16:creationId xmlns:a16="http://schemas.microsoft.com/office/drawing/2014/main" id="{9C0D0393-6E11-4F32-A934-25A078638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89" y="1254582"/>
            <a:ext cx="2815214" cy="1877206"/>
          </a:xfrm>
          <a:prstGeom prst="rect">
            <a:avLst/>
          </a:prstGeom>
        </p:spPr>
      </p:pic>
      <p:pic>
        <p:nvPicPr>
          <p:cNvPr id="16" name="Slika 15" descr="Slika na kojoj se prikazuje snijeg, led, pitka voda, obrubnjak&#10;&#10;Opis je automatski generiran">
            <a:extLst>
              <a:ext uri="{FF2B5EF4-FFF2-40B4-BE49-F238E27FC236}">
                <a16:creationId xmlns:a16="http://schemas.microsoft.com/office/drawing/2014/main" id="{275BC29E-AE89-4109-B5A3-D2DA11C8AD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88" y="1254582"/>
            <a:ext cx="2815212" cy="1877206"/>
          </a:xfrm>
          <a:prstGeom prst="rect">
            <a:avLst/>
          </a:prstGeom>
        </p:spPr>
      </p:pic>
      <p:pic>
        <p:nvPicPr>
          <p:cNvPr id="23" name="Slika 22" descr="Slika na kojoj se prikazuje staklo, spremnik&#10;&#10;Opis je automatski generiran">
            <a:extLst>
              <a:ext uri="{FF2B5EF4-FFF2-40B4-BE49-F238E27FC236}">
                <a16:creationId xmlns:a16="http://schemas.microsoft.com/office/drawing/2014/main" id="{15F9BFB6-0143-447B-9D8B-30DEFAC87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12" y="1254582"/>
            <a:ext cx="2815214" cy="18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3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BBC0A-DF09-AF4B-B9C8-8D9D00AA7E3C}"/>
              </a:ext>
            </a:extLst>
          </p:cNvPr>
          <p:cNvSpPr txBox="1"/>
          <p:nvPr/>
        </p:nvSpPr>
        <p:spPr>
          <a:xfrm>
            <a:off x="1089491" y="484022"/>
            <a:ext cx="5528002" cy="769441"/>
          </a:xfrm>
          <a:prstGeom prst="rect">
            <a:avLst/>
          </a:prstGeom>
          <a:solidFill>
            <a:srgbClr val="FFEF32"/>
          </a:solidFill>
        </p:spPr>
        <p:txBody>
          <a:bodyPr wrap="square" rtlCol="0">
            <a:spAutoFit/>
          </a:bodyPr>
          <a:lstStyle/>
          <a:p>
            <a:r>
              <a:rPr lang="sr-Latn-RS" sz="4400" b="1" dirty="0">
                <a:solidFill>
                  <a:schemeClr val="tx1">
                    <a:alpha val="85000"/>
                  </a:schemeClr>
                </a:solidFill>
              </a:rPr>
              <a:t>Koje tvari otapa voda?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B59651-7D6B-074A-8699-34AD489F9DFA}"/>
              </a:ext>
            </a:extLst>
          </p:cNvPr>
          <p:cNvSpPr/>
          <p:nvPr/>
        </p:nvSpPr>
        <p:spPr>
          <a:xfrm>
            <a:off x="11421687" y="-187398"/>
            <a:ext cx="1160387" cy="1056140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A483357-6CCE-4F7E-ACE5-C74ACA10A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44" y="484022"/>
            <a:ext cx="1037572" cy="898612"/>
          </a:xfrm>
          <a:prstGeom prst="rect">
            <a:avLst/>
          </a:prstGeom>
        </p:spPr>
      </p:pic>
      <p:sp>
        <p:nvSpPr>
          <p:cNvPr id="27" name="Oval 13">
            <a:extLst>
              <a:ext uri="{FF2B5EF4-FFF2-40B4-BE49-F238E27FC236}">
                <a16:creationId xmlns:a16="http://schemas.microsoft.com/office/drawing/2014/main" id="{317975AC-5130-4329-A30E-3130483A989F}"/>
              </a:ext>
            </a:extLst>
          </p:cNvPr>
          <p:cNvSpPr/>
          <p:nvPr/>
        </p:nvSpPr>
        <p:spPr>
          <a:xfrm>
            <a:off x="10465996" y="92730"/>
            <a:ext cx="636513" cy="68582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68C9EF8D-13B1-4F9C-AB2A-268625E41561}"/>
              </a:ext>
            </a:extLst>
          </p:cNvPr>
          <p:cNvSpPr/>
          <p:nvPr/>
        </p:nvSpPr>
        <p:spPr>
          <a:xfrm>
            <a:off x="11167314" y="603011"/>
            <a:ext cx="317459" cy="26573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84C74C3-A82F-4961-A27B-527A88EBC8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4291"/>
          <a:stretch/>
        </p:blipFill>
        <p:spPr>
          <a:xfrm>
            <a:off x="0" y="1382634"/>
            <a:ext cx="11837579" cy="3778922"/>
          </a:xfrm>
          <a:prstGeom prst="rect">
            <a:avLst/>
          </a:prstGeom>
        </p:spPr>
      </p:pic>
      <p:pic>
        <p:nvPicPr>
          <p:cNvPr id="9" name="Grafika 8" descr="Checkbox Checked with solid fill">
            <a:extLst>
              <a:ext uri="{FF2B5EF4-FFF2-40B4-BE49-F238E27FC236}">
                <a16:creationId xmlns:a16="http://schemas.microsoft.com/office/drawing/2014/main" id="{472AC4EF-9F66-4CA4-B105-22D089B0A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3729" y="4017910"/>
            <a:ext cx="1143647" cy="1143647"/>
          </a:xfrm>
          <a:prstGeom prst="rect">
            <a:avLst/>
          </a:prstGeom>
        </p:spPr>
      </p:pic>
      <p:pic>
        <p:nvPicPr>
          <p:cNvPr id="11" name="Grafika 10" descr="Checkbox Crossed with solid fill">
            <a:extLst>
              <a:ext uri="{FF2B5EF4-FFF2-40B4-BE49-F238E27FC236}">
                <a16:creationId xmlns:a16="http://schemas.microsoft.com/office/drawing/2014/main" id="{4B9E6B15-617A-4D6F-A269-98D72E785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0287" y="4017910"/>
            <a:ext cx="1143647" cy="1143647"/>
          </a:xfrm>
          <a:prstGeom prst="rect">
            <a:avLst/>
          </a:prstGeom>
        </p:spPr>
      </p:pic>
      <p:pic>
        <p:nvPicPr>
          <p:cNvPr id="24" name="Grafika 23" descr="Checkbox Crossed with solid fill">
            <a:extLst>
              <a:ext uri="{FF2B5EF4-FFF2-40B4-BE49-F238E27FC236}">
                <a16:creationId xmlns:a16="http://schemas.microsoft.com/office/drawing/2014/main" id="{96C7EF43-964A-40AC-AD01-32D8BC5329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8701" y="4017910"/>
            <a:ext cx="1143647" cy="1143647"/>
          </a:xfrm>
          <a:prstGeom prst="rect">
            <a:avLst/>
          </a:prstGeom>
        </p:spPr>
      </p:pic>
      <p:pic>
        <p:nvPicPr>
          <p:cNvPr id="25" name="Grafika 24" descr="Checkbox Crossed with solid fill">
            <a:extLst>
              <a:ext uri="{FF2B5EF4-FFF2-40B4-BE49-F238E27FC236}">
                <a16:creationId xmlns:a16="http://schemas.microsoft.com/office/drawing/2014/main" id="{87C7C018-198F-470C-8784-F620F75189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94172" y="4017910"/>
            <a:ext cx="1143647" cy="1143647"/>
          </a:xfrm>
          <a:prstGeom prst="rect">
            <a:avLst/>
          </a:prstGeom>
        </p:spPr>
      </p:pic>
      <p:pic>
        <p:nvPicPr>
          <p:cNvPr id="29" name="Grafika 28" descr="Checkbox Checked with solid fill">
            <a:extLst>
              <a:ext uri="{FF2B5EF4-FFF2-40B4-BE49-F238E27FC236}">
                <a16:creationId xmlns:a16="http://schemas.microsoft.com/office/drawing/2014/main" id="{7AF11818-8C82-4F4C-9FC2-1013F372F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7139" y="4017910"/>
            <a:ext cx="1143647" cy="1143647"/>
          </a:xfrm>
          <a:prstGeom prst="rect">
            <a:avLst/>
          </a:prstGeom>
        </p:spPr>
      </p:pic>
      <p:pic>
        <p:nvPicPr>
          <p:cNvPr id="31" name="Grafika 30" descr="Checkbox Checked with solid fill">
            <a:extLst>
              <a:ext uri="{FF2B5EF4-FFF2-40B4-BE49-F238E27FC236}">
                <a16:creationId xmlns:a16="http://schemas.microsoft.com/office/drawing/2014/main" id="{3848B174-CAF5-4FBF-9FC4-F7C9CD3E49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0517" y="4017909"/>
            <a:ext cx="1143647" cy="114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BBC0A-DF09-AF4B-B9C8-8D9D00AA7E3C}"/>
              </a:ext>
            </a:extLst>
          </p:cNvPr>
          <p:cNvSpPr txBox="1"/>
          <p:nvPr/>
        </p:nvSpPr>
        <p:spPr>
          <a:xfrm>
            <a:off x="1089491" y="484022"/>
            <a:ext cx="5528002" cy="769441"/>
          </a:xfrm>
          <a:prstGeom prst="rect">
            <a:avLst/>
          </a:prstGeom>
          <a:solidFill>
            <a:srgbClr val="FFEF32"/>
          </a:solidFill>
        </p:spPr>
        <p:txBody>
          <a:bodyPr wrap="square" rtlCol="0">
            <a:spAutoFit/>
          </a:bodyPr>
          <a:lstStyle/>
          <a:p>
            <a:r>
              <a:rPr lang="sr-Latn-RS" sz="4400" b="1" dirty="0">
                <a:solidFill>
                  <a:schemeClr val="tx1">
                    <a:alpha val="85000"/>
                  </a:schemeClr>
                </a:solidFill>
              </a:rPr>
              <a:t>Koje tvari otapa voda?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B59651-7D6B-074A-8699-34AD489F9DFA}"/>
              </a:ext>
            </a:extLst>
          </p:cNvPr>
          <p:cNvSpPr/>
          <p:nvPr/>
        </p:nvSpPr>
        <p:spPr>
          <a:xfrm>
            <a:off x="11421687" y="-187398"/>
            <a:ext cx="1160387" cy="1056140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A483357-6CCE-4F7E-ACE5-C74ACA10A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44" y="484022"/>
            <a:ext cx="1037572" cy="898612"/>
          </a:xfrm>
          <a:prstGeom prst="rect">
            <a:avLst/>
          </a:prstGeom>
        </p:spPr>
      </p:pic>
      <p:sp>
        <p:nvSpPr>
          <p:cNvPr id="27" name="Oval 13">
            <a:extLst>
              <a:ext uri="{FF2B5EF4-FFF2-40B4-BE49-F238E27FC236}">
                <a16:creationId xmlns:a16="http://schemas.microsoft.com/office/drawing/2014/main" id="{317975AC-5130-4329-A30E-3130483A989F}"/>
              </a:ext>
            </a:extLst>
          </p:cNvPr>
          <p:cNvSpPr/>
          <p:nvPr/>
        </p:nvSpPr>
        <p:spPr>
          <a:xfrm>
            <a:off x="10465996" y="92730"/>
            <a:ext cx="636513" cy="68582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68C9EF8D-13B1-4F9C-AB2A-268625E41561}"/>
              </a:ext>
            </a:extLst>
          </p:cNvPr>
          <p:cNvSpPr/>
          <p:nvPr/>
        </p:nvSpPr>
        <p:spPr>
          <a:xfrm>
            <a:off x="11167314" y="603011"/>
            <a:ext cx="317459" cy="26573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84C74C3-A82F-4961-A27B-527A88EBC8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" b="48926"/>
          <a:stretch/>
        </p:blipFill>
        <p:spPr>
          <a:xfrm>
            <a:off x="-114300" y="1358019"/>
            <a:ext cx="11951879" cy="257390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C159BD2-CFB0-4178-A8E8-2A687CF30D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466" y="3928633"/>
            <a:ext cx="10719717" cy="1304516"/>
          </a:xfrm>
          <a:prstGeom prst="rect">
            <a:avLst/>
          </a:prstGeom>
        </p:spPr>
      </p:pic>
      <p:pic>
        <p:nvPicPr>
          <p:cNvPr id="9" name="Grafika 8" descr="Checkbox Checked with solid fill">
            <a:extLst>
              <a:ext uri="{FF2B5EF4-FFF2-40B4-BE49-F238E27FC236}">
                <a16:creationId xmlns:a16="http://schemas.microsoft.com/office/drawing/2014/main" id="{472AC4EF-9F66-4CA4-B105-22D089B0A6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9815" y="4036475"/>
            <a:ext cx="1143647" cy="1143647"/>
          </a:xfrm>
          <a:prstGeom prst="rect">
            <a:avLst/>
          </a:prstGeom>
        </p:spPr>
      </p:pic>
      <p:pic>
        <p:nvPicPr>
          <p:cNvPr id="11" name="Grafika 10" descr="Checkbox Crossed with solid fill">
            <a:extLst>
              <a:ext uri="{FF2B5EF4-FFF2-40B4-BE49-F238E27FC236}">
                <a16:creationId xmlns:a16="http://schemas.microsoft.com/office/drawing/2014/main" id="{4B9E6B15-617A-4D6F-A269-98D72E785D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7570" y="4009067"/>
            <a:ext cx="1143647" cy="1143647"/>
          </a:xfrm>
          <a:prstGeom prst="rect">
            <a:avLst/>
          </a:prstGeom>
        </p:spPr>
      </p:pic>
      <p:pic>
        <p:nvPicPr>
          <p:cNvPr id="24" name="Grafika 23" descr="Checkbox Crossed with solid fill">
            <a:extLst>
              <a:ext uri="{FF2B5EF4-FFF2-40B4-BE49-F238E27FC236}">
                <a16:creationId xmlns:a16="http://schemas.microsoft.com/office/drawing/2014/main" id="{96C7EF43-964A-40AC-AD01-32D8BC5329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75999" y="3969767"/>
            <a:ext cx="1143647" cy="1143647"/>
          </a:xfrm>
          <a:prstGeom prst="rect">
            <a:avLst/>
          </a:prstGeom>
        </p:spPr>
      </p:pic>
      <p:pic>
        <p:nvPicPr>
          <p:cNvPr id="25" name="Grafika 24" descr="Checkbox Crossed with solid fill">
            <a:extLst>
              <a:ext uri="{FF2B5EF4-FFF2-40B4-BE49-F238E27FC236}">
                <a16:creationId xmlns:a16="http://schemas.microsoft.com/office/drawing/2014/main" id="{87C7C018-198F-470C-8784-F620F75189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4172" y="3939564"/>
            <a:ext cx="1143647" cy="1143647"/>
          </a:xfrm>
          <a:prstGeom prst="rect">
            <a:avLst/>
          </a:prstGeom>
        </p:spPr>
      </p:pic>
      <p:pic>
        <p:nvPicPr>
          <p:cNvPr id="31" name="Grafika 30" descr="Checkbox Checked with solid fill">
            <a:extLst>
              <a:ext uri="{FF2B5EF4-FFF2-40B4-BE49-F238E27FC236}">
                <a16:creationId xmlns:a16="http://schemas.microsoft.com/office/drawing/2014/main" id="{3848B174-CAF5-4FBF-9FC4-F7C9CD3E49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8805" y="4036476"/>
            <a:ext cx="1143647" cy="1143647"/>
          </a:xfrm>
          <a:prstGeom prst="rect">
            <a:avLst/>
          </a:prstGeom>
        </p:spPr>
      </p:pic>
      <p:pic>
        <p:nvPicPr>
          <p:cNvPr id="19" name="Grafika 18" descr="Checkbox Crossed with solid fill">
            <a:extLst>
              <a:ext uri="{FF2B5EF4-FFF2-40B4-BE49-F238E27FC236}">
                <a16:creationId xmlns:a16="http://schemas.microsoft.com/office/drawing/2014/main" id="{8FB2009D-1F6C-42F0-B35F-4182712B8F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82014" y="4036474"/>
            <a:ext cx="1143647" cy="114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6A89E9A-5758-EA4A-91AA-01502DCDDE9E}"/>
              </a:ext>
            </a:extLst>
          </p:cNvPr>
          <p:cNvSpPr/>
          <p:nvPr/>
        </p:nvSpPr>
        <p:spPr>
          <a:xfrm>
            <a:off x="10471253" y="741140"/>
            <a:ext cx="744435" cy="769442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7AC819-1ECC-B34A-B1DC-0C5F9116A52D}"/>
              </a:ext>
            </a:extLst>
          </p:cNvPr>
          <p:cNvSpPr/>
          <p:nvPr/>
        </p:nvSpPr>
        <p:spPr>
          <a:xfrm>
            <a:off x="11455271" y="979394"/>
            <a:ext cx="344434" cy="33887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6F098C-F909-DF46-84C9-9475400702B0}"/>
              </a:ext>
            </a:extLst>
          </p:cNvPr>
          <p:cNvSpPr/>
          <p:nvPr/>
        </p:nvSpPr>
        <p:spPr>
          <a:xfrm>
            <a:off x="11326061" y="-229785"/>
            <a:ext cx="1084729" cy="105718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C73CA-383B-FC41-A45A-0BB507526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0471" y="1510582"/>
            <a:ext cx="3440242" cy="46062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4000" dirty="0"/>
              <a:t>Samo manja količina slatke vode na Zemlji je </a:t>
            </a:r>
            <a:r>
              <a:rPr lang="hr-HR" sz="4000" b="1" dirty="0"/>
              <a:t>pitka</a:t>
            </a:r>
            <a:r>
              <a:rPr lang="hr-HR" sz="4000" dirty="0"/>
              <a:t>. </a:t>
            </a:r>
          </a:p>
          <a:p>
            <a:pPr marL="0" indent="0">
              <a:buNone/>
            </a:pPr>
            <a:r>
              <a:rPr lang="hr-HR" sz="4000" dirty="0"/>
              <a:t>Zato vodu treba </a:t>
            </a:r>
            <a:r>
              <a:rPr lang="hr-HR" sz="4000" b="1" dirty="0"/>
              <a:t>štedjeti</a:t>
            </a:r>
            <a:r>
              <a:rPr lang="hr-HR" sz="4000" dirty="0"/>
              <a:t> i štititi je od </a:t>
            </a:r>
            <a:r>
              <a:rPr lang="hr-HR" sz="4000" b="1" dirty="0"/>
              <a:t>onečišćenja</a:t>
            </a:r>
            <a:r>
              <a:rPr lang="hr-HR" sz="4000" dirty="0"/>
              <a:t>.</a:t>
            </a:r>
            <a:endParaRPr lang="sr-Latn-RS" sz="40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57BD9-D64E-B24E-9BD0-22A6D5ED70B0}"/>
              </a:ext>
            </a:extLst>
          </p:cNvPr>
          <p:cNvSpPr/>
          <p:nvPr/>
        </p:nvSpPr>
        <p:spPr>
          <a:xfrm>
            <a:off x="10471253" y="224386"/>
            <a:ext cx="297611" cy="28557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F76F2A-425C-0A48-B669-F565E9A11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2" y="538173"/>
            <a:ext cx="707292" cy="65145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B2B4735-1BFA-4E98-ACC5-4383DCD57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" b="1663"/>
          <a:stretch/>
        </p:blipFill>
        <p:spPr>
          <a:xfrm flipH="1">
            <a:off x="1117144" y="1662860"/>
            <a:ext cx="6719887" cy="4250798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5A065A54-6142-4440-95EF-C3355EB785B7}"/>
              </a:ext>
            </a:extLst>
          </p:cNvPr>
          <p:cNvSpPr txBox="1"/>
          <p:nvPr/>
        </p:nvSpPr>
        <p:spPr>
          <a:xfrm>
            <a:off x="1117144" y="509957"/>
            <a:ext cx="7441640" cy="707886"/>
          </a:xfrm>
          <a:prstGeom prst="rect">
            <a:avLst/>
          </a:prstGeom>
          <a:solidFill>
            <a:srgbClr val="FFEF32"/>
          </a:solidFill>
        </p:spPr>
        <p:txBody>
          <a:bodyPr wrap="square" rtlCol="0">
            <a:spAutoFit/>
          </a:bodyPr>
          <a:lstStyle/>
          <a:p>
            <a:r>
              <a:rPr lang="pl-PL" sz="4000" b="1" i="0" u="none" strike="noStrike" baseline="0" dirty="0">
                <a:solidFill>
                  <a:srgbClr val="000000"/>
                </a:solidFill>
                <a:latin typeface="Museo Sans"/>
              </a:rPr>
              <a:t>Voda je potrebna živim bićima </a:t>
            </a:r>
            <a:endParaRPr lang="sr-Latn-RS" sz="4000" b="1" dirty="0">
              <a:solidFill>
                <a:schemeClr val="tx1">
                  <a:alpha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6A89E9A-5758-EA4A-91AA-01502DCDDE9E}"/>
              </a:ext>
            </a:extLst>
          </p:cNvPr>
          <p:cNvSpPr/>
          <p:nvPr/>
        </p:nvSpPr>
        <p:spPr>
          <a:xfrm>
            <a:off x="9136229" y="1599540"/>
            <a:ext cx="1105051" cy="1107084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7AC819-1ECC-B34A-B1DC-0C5F9116A52D}"/>
              </a:ext>
            </a:extLst>
          </p:cNvPr>
          <p:cNvSpPr/>
          <p:nvPr/>
        </p:nvSpPr>
        <p:spPr>
          <a:xfrm>
            <a:off x="10650599" y="2030111"/>
            <a:ext cx="344434" cy="33887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6F098C-F909-DF46-84C9-9475400702B0}"/>
              </a:ext>
            </a:extLst>
          </p:cNvPr>
          <p:cNvSpPr/>
          <p:nvPr/>
        </p:nvSpPr>
        <p:spPr>
          <a:xfrm>
            <a:off x="10497313" y="-229785"/>
            <a:ext cx="1913478" cy="1829325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57BD9-D64E-B24E-9BD0-22A6D5ED70B0}"/>
              </a:ext>
            </a:extLst>
          </p:cNvPr>
          <p:cNvSpPr/>
          <p:nvPr/>
        </p:nvSpPr>
        <p:spPr>
          <a:xfrm>
            <a:off x="9373972" y="610225"/>
            <a:ext cx="629563" cy="603010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F76F2A-425C-0A48-B669-F565E9A11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21" y="1318265"/>
            <a:ext cx="2281558" cy="2101434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5A065A54-6142-4440-95EF-C3355EB785B7}"/>
              </a:ext>
            </a:extLst>
          </p:cNvPr>
          <p:cNvSpPr txBox="1"/>
          <p:nvPr/>
        </p:nvSpPr>
        <p:spPr>
          <a:xfrm>
            <a:off x="2550300" y="3695939"/>
            <a:ext cx="7091400" cy="1569660"/>
          </a:xfrm>
          <a:prstGeom prst="rect">
            <a:avLst/>
          </a:prstGeom>
          <a:solidFill>
            <a:srgbClr val="FFEF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9600" b="1" i="0" u="none" strike="noStrike" baseline="0" dirty="0">
                <a:solidFill>
                  <a:srgbClr val="1169F7"/>
                </a:solidFill>
                <a:latin typeface="Museo Sans"/>
              </a:rPr>
              <a:t>ODGOVORI</a:t>
            </a:r>
            <a:endParaRPr lang="sr-Latn-RS" sz="9600" b="1" dirty="0">
              <a:solidFill>
                <a:srgbClr val="116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</TotalTime>
  <Words>321</Words>
  <Application>Microsoft Office PowerPoint</Application>
  <PresentationFormat>Široki zaslon</PresentationFormat>
  <Paragraphs>92</Paragraphs>
  <Slides>24</Slides>
  <Notes>0</Notes>
  <HiddenSlides>0</HiddenSlides>
  <MMClips>12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2" baseType="lpstr">
      <vt:lpstr>AcmeFont</vt:lpstr>
      <vt:lpstr>Arial</vt:lpstr>
      <vt:lpstr>Calibri</vt:lpstr>
      <vt:lpstr>Calibri Light</vt:lpstr>
      <vt:lpstr>Museo Sans</vt:lpstr>
      <vt:lpstr>Segoe UI Black</vt:lpstr>
      <vt:lpstr>Sitka Banner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Voda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Zvjezdana Kurtalj</dc:creator>
  <cp:lastModifiedBy>lidija krsnik</cp:lastModifiedBy>
  <cp:revision>99</cp:revision>
  <dcterms:created xsi:type="dcterms:W3CDTF">2021-04-30T15:58:43Z</dcterms:created>
  <dcterms:modified xsi:type="dcterms:W3CDTF">2021-09-14T10:51:05Z</dcterms:modified>
</cp:coreProperties>
</file>