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338" r:id="rId4"/>
    <p:sldId id="339" r:id="rId5"/>
    <p:sldId id="277" r:id="rId6"/>
    <p:sldId id="340" r:id="rId7"/>
    <p:sldId id="34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ADE"/>
    <a:srgbClr val="02B5EE"/>
    <a:srgbClr val="1169F7"/>
    <a:srgbClr val="FFEF32"/>
    <a:srgbClr val="EF4350"/>
    <a:srgbClr val="414042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D014-8DE4-794E-A0CF-855CF6C0FCE8}" type="datetimeFigureOut">
              <a:rPr lang="sr-Latn-RS" smtClean="0"/>
              <a:pPr/>
              <a:t>19.8.2021.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89C8-4F7E-1442-A336-660B118230B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488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77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5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77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0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7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83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77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99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1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43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D4C4-2740-4946-8389-C21F54D412BD}" type="datetimeFigureOut">
              <a:rPr lang="hr-HR" smtClean="0"/>
              <a:pPr/>
              <a:t>19.8.2021.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9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d7a33c3f-e04d-4bb1-a913-cc6159f7afc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DB750A7-FB01-6740-8998-91E3A58C2540}"/>
              </a:ext>
            </a:extLst>
          </p:cNvPr>
          <p:cNvSpPr/>
          <p:nvPr/>
        </p:nvSpPr>
        <p:spPr>
          <a:xfrm>
            <a:off x="2416628" y="647029"/>
            <a:ext cx="754957" cy="76527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5555FA-4F34-5C49-9EDD-64003061CC04}"/>
              </a:ext>
            </a:extLst>
          </p:cNvPr>
          <p:cNvSpPr/>
          <p:nvPr/>
        </p:nvSpPr>
        <p:spPr>
          <a:xfrm>
            <a:off x="0" y="366244"/>
            <a:ext cx="1611734" cy="1559859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3E6A16A-7C3A-4D05-AB24-341013A93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58326" cy="114617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16F279C-4AD2-8F41-AAFD-EA38F245E566}"/>
              </a:ext>
            </a:extLst>
          </p:cNvPr>
          <p:cNvSpPr/>
          <p:nvPr/>
        </p:nvSpPr>
        <p:spPr>
          <a:xfrm>
            <a:off x="1611734" y="1900191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2E9782-B9C0-D14C-8F7B-8813E3461CC4}"/>
              </a:ext>
            </a:extLst>
          </p:cNvPr>
          <p:cNvSpPr/>
          <p:nvPr/>
        </p:nvSpPr>
        <p:spPr>
          <a:xfrm>
            <a:off x="183776" y="2293614"/>
            <a:ext cx="754957" cy="76527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F7CF4-0761-9244-958F-B8BBC5994B92}"/>
              </a:ext>
            </a:extLst>
          </p:cNvPr>
          <p:cNvSpPr txBox="1"/>
          <p:nvPr/>
        </p:nvSpPr>
        <p:spPr>
          <a:xfrm>
            <a:off x="1158360" y="2957372"/>
            <a:ext cx="9841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000" b="1" dirty="0">
                <a:solidFill>
                  <a:srgbClr val="414042"/>
                </a:solidFill>
                <a:cs typeface="Baghdad" pitchFamily="2" charset="-78"/>
              </a:rPr>
              <a:t>Kruženje vode u prirodi</a:t>
            </a:r>
          </a:p>
        </p:txBody>
      </p:sp>
    </p:spTree>
    <p:extLst>
      <p:ext uri="{BB962C8B-B14F-4D97-AF65-F5344CB8AC3E}">
        <p14:creationId xmlns:p14="http://schemas.microsoft.com/office/powerpoint/2010/main" val="4937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1101616" y="631836"/>
            <a:ext cx="9642584" cy="1077218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  <a:latin typeface="Museo Sans"/>
              </a:rPr>
              <a:t>Što će se dogoditi s lokvom vode nakon nekog vremena? </a:t>
            </a:r>
            <a:endParaRPr lang="sr-Latn-RS" sz="3200" b="1" dirty="0">
              <a:solidFill>
                <a:schemeClr val="tx1">
                  <a:alpha val="8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" y="631836"/>
            <a:ext cx="1037572" cy="898612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A3A28C01-247B-4491-A695-EF59692E68E3}"/>
              </a:ext>
            </a:extLst>
          </p:cNvPr>
          <p:cNvSpPr txBox="1"/>
          <p:nvPr/>
        </p:nvSpPr>
        <p:spPr>
          <a:xfrm>
            <a:off x="528638" y="5271247"/>
            <a:ext cx="111084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/>
              <a:t>Sunce </a:t>
            </a:r>
            <a:r>
              <a:rPr lang="hr-HR" sz="3200" b="1" dirty="0"/>
              <a:t>zagrijava</a:t>
            </a:r>
            <a:r>
              <a:rPr lang="hr-HR" sz="3200" dirty="0"/>
              <a:t> Zemljinu površinu. Zbog toga voda </a:t>
            </a:r>
            <a:r>
              <a:rPr lang="hr-HR" sz="3200" b="1" dirty="0"/>
              <a:t>isparava</a:t>
            </a:r>
            <a:r>
              <a:rPr lang="hr-HR" sz="3200" dirty="0"/>
              <a:t>. To znači da se dio vode pretvara u </a:t>
            </a:r>
            <a:r>
              <a:rPr lang="hr-HR" sz="3200" b="1" dirty="0"/>
              <a:t>vodenu paru</a:t>
            </a:r>
            <a:r>
              <a:rPr lang="hr-HR" sz="3200" dirty="0"/>
              <a:t>, koja se diže u </a:t>
            </a:r>
            <a:r>
              <a:rPr lang="hr-HR" sz="3200" b="1" dirty="0"/>
              <a:t>visinu</a:t>
            </a:r>
            <a:r>
              <a:rPr lang="hr-HR" sz="3200" dirty="0"/>
              <a:t>. 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744200" y="106262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206301" y="916416"/>
            <a:ext cx="430772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Slika 15" descr="Slika na kojoj se prikazuje tlo, na otvorenom, plaža, priroda&#10;&#10;Opis je automatski generiran">
            <a:extLst>
              <a:ext uri="{FF2B5EF4-FFF2-40B4-BE49-F238E27FC236}">
                <a16:creationId xmlns:a16="http://schemas.microsoft.com/office/drawing/2014/main" id="{BC3AEE4A-7328-4E95-B40B-6C31AF70B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2" y="2107750"/>
            <a:ext cx="5040000" cy="2712041"/>
          </a:xfrm>
          <a:prstGeom prst="rect">
            <a:avLst/>
          </a:prstGeom>
        </p:spPr>
      </p:pic>
      <p:pic>
        <p:nvPicPr>
          <p:cNvPr id="9" name="Slika 8" descr="Slika na kojoj se prikazuje na otvorenom, tlo, ulica, pločnik&#10;&#10;Opis je automatski generiran">
            <a:extLst>
              <a:ext uri="{FF2B5EF4-FFF2-40B4-BE49-F238E27FC236}">
                <a16:creationId xmlns:a16="http://schemas.microsoft.com/office/drawing/2014/main" id="{673D61D9-C2EB-4B1E-926F-94DBBAEED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9366"/>
          <a:stretch/>
        </p:blipFill>
        <p:spPr>
          <a:xfrm>
            <a:off x="5885958" y="2129266"/>
            <a:ext cx="5472000" cy="29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1101616" y="631836"/>
            <a:ext cx="9642584" cy="1200329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Brzina isparavanja </a:t>
            </a:r>
            <a:r>
              <a:rPr lang="hr-HR" sz="3600" b="0" i="0" u="none" strike="noStrike" baseline="0" dirty="0">
                <a:solidFill>
                  <a:srgbClr val="000000"/>
                </a:solidFill>
                <a:latin typeface="Museo Sans"/>
              </a:rPr>
              <a:t>vode ovisi o </a:t>
            </a:r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temperaturi zraka</a:t>
            </a:r>
            <a:r>
              <a:rPr lang="hr-HR" sz="3600" b="0" i="0" u="none" strike="noStrike" baseline="0" dirty="0">
                <a:solidFill>
                  <a:srgbClr val="000000"/>
                </a:solidFill>
                <a:latin typeface="Museo Sans"/>
              </a:rPr>
              <a:t>. </a:t>
            </a:r>
            <a:endParaRPr lang="sr-Latn-RS" sz="3600" b="1" dirty="0">
              <a:solidFill>
                <a:schemeClr val="tx1">
                  <a:alpha val="8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" y="631836"/>
            <a:ext cx="1037572" cy="898612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A3A28C01-247B-4491-A695-EF59692E68E3}"/>
              </a:ext>
            </a:extLst>
          </p:cNvPr>
          <p:cNvSpPr txBox="1"/>
          <p:nvPr/>
        </p:nvSpPr>
        <p:spPr>
          <a:xfrm>
            <a:off x="1323134" y="5402975"/>
            <a:ext cx="9883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/>
              <a:t>Rublje i odjeća će se brže osušiti za </a:t>
            </a:r>
            <a:r>
              <a:rPr lang="hr-HR" sz="3200" b="1" dirty="0"/>
              <a:t>toplog</a:t>
            </a:r>
            <a:r>
              <a:rPr lang="hr-HR" sz="3200" dirty="0"/>
              <a:t> i </a:t>
            </a:r>
            <a:r>
              <a:rPr lang="hr-HR" sz="3200" b="1" dirty="0"/>
              <a:t>sunčanog</a:t>
            </a:r>
            <a:r>
              <a:rPr lang="hr-HR" sz="3200" dirty="0"/>
              <a:t>, nego tijekom </a:t>
            </a:r>
            <a:r>
              <a:rPr lang="hr-HR" sz="3200" b="1" dirty="0"/>
              <a:t>oblačnog</a:t>
            </a:r>
            <a:r>
              <a:rPr lang="hr-HR" sz="3200" dirty="0"/>
              <a:t> i </a:t>
            </a:r>
            <a:r>
              <a:rPr lang="hr-HR" sz="3200" b="1" dirty="0"/>
              <a:t>hladnog</a:t>
            </a:r>
            <a:r>
              <a:rPr lang="hr-HR" sz="3200" dirty="0"/>
              <a:t> vremena. 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744200" y="106262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206301" y="916416"/>
            <a:ext cx="430772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Slika 4" descr="Slika na kojoj se prikazuje tekst, zavjesa&#10;&#10;Opis je automatski generiran">
            <a:extLst>
              <a:ext uri="{FF2B5EF4-FFF2-40B4-BE49-F238E27FC236}">
                <a16:creationId xmlns:a16="http://schemas.microsoft.com/office/drawing/2014/main" id="{2B4E9F19-CB19-4BF9-B095-C5369E736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53" y="1990837"/>
            <a:ext cx="53138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1101616" y="631836"/>
            <a:ext cx="9642584" cy="1200329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Brzina isparavanja </a:t>
            </a:r>
            <a:r>
              <a:rPr lang="hr-HR" sz="3600" b="0" i="0" u="none" strike="noStrike" baseline="0" dirty="0">
                <a:solidFill>
                  <a:srgbClr val="000000"/>
                </a:solidFill>
                <a:latin typeface="Museo Sans"/>
              </a:rPr>
              <a:t>vode ovisi o </a:t>
            </a:r>
            <a:r>
              <a:rPr lang="hr-HR" sz="3600" b="1" i="0" u="none" strike="noStrike" baseline="0" dirty="0">
                <a:solidFill>
                  <a:srgbClr val="000000"/>
                </a:solidFill>
                <a:latin typeface="Museo Sans"/>
              </a:rPr>
              <a:t>temperaturi zraka</a:t>
            </a:r>
            <a:r>
              <a:rPr lang="hr-HR" sz="3600" b="0" i="0" u="none" strike="noStrike" baseline="0" dirty="0">
                <a:solidFill>
                  <a:srgbClr val="000000"/>
                </a:solidFill>
                <a:latin typeface="Museo Sans"/>
              </a:rPr>
              <a:t>. </a:t>
            </a:r>
            <a:endParaRPr lang="sr-Latn-RS" sz="3600" b="1" dirty="0">
              <a:solidFill>
                <a:schemeClr val="tx1">
                  <a:alpha val="8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" y="631836"/>
            <a:ext cx="1037572" cy="898612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A3A28C01-247B-4491-A695-EF59692E68E3}"/>
              </a:ext>
            </a:extLst>
          </p:cNvPr>
          <p:cNvSpPr txBox="1"/>
          <p:nvPr/>
        </p:nvSpPr>
        <p:spPr>
          <a:xfrm>
            <a:off x="820058" y="5579832"/>
            <a:ext cx="10242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/>
              <a:t>Isparavanje je najbrže kada voda </a:t>
            </a:r>
            <a:r>
              <a:rPr lang="hr-HR" sz="3200" dirty="0" err="1"/>
              <a:t>zavrije</a:t>
            </a:r>
            <a:r>
              <a:rPr lang="hr-HR" sz="3200" dirty="0"/>
              <a:t> na </a:t>
            </a:r>
            <a:r>
              <a:rPr lang="hr-HR" sz="3200" b="1" dirty="0"/>
              <a:t>100°C</a:t>
            </a:r>
            <a:r>
              <a:rPr lang="hr-HR" sz="3200" dirty="0"/>
              <a:t>. Tada voda u kratkom vremenu </a:t>
            </a:r>
            <a:r>
              <a:rPr lang="hr-HR" sz="3200" b="1" dirty="0"/>
              <a:t>prelazi iz tekućeg u plinovito stanje</a:t>
            </a:r>
            <a:r>
              <a:rPr lang="hr-HR" sz="3200" dirty="0"/>
              <a:t>.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744200" y="106262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206301" y="916416"/>
            <a:ext cx="430772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4E9F19-CB19-4BF9-B095-C5369E736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869" y="1938144"/>
            <a:ext cx="5452844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96AAC95-9E5F-4F10-A515-3A4162252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04" y="0"/>
            <a:ext cx="8294296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37572" cy="898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0" y="1016557"/>
            <a:ext cx="3668110" cy="2862322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sr-Latn-RS" sz="6000" b="1" dirty="0">
                <a:solidFill>
                  <a:schemeClr val="tx1">
                    <a:alpha val="85000"/>
                  </a:schemeClr>
                </a:solidFill>
              </a:rPr>
              <a:t>Kruženje vode </a:t>
            </a:r>
          </a:p>
          <a:p>
            <a:r>
              <a:rPr lang="sr-Latn-RS" sz="6000" b="1" dirty="0">
                <a:solidFill>
                  <a:schemeClr val="tx1">
                    <a:alpha val="85000"/>
                  </a:schemeClr>
                </a:solidFill>
              </a:rPr>
              <a:t>u prirodi</a:t>
            </a:r>
          </a:p>
        </p:txBody>
      </p:sp>
    </p:spTree>
    <p:extLst>
      <p:ext uri="{BB962C8B-B14F-4D97-AF65-F5344CB8AC3E}">
        <p14:creationId xmlns:p14="http://schemas.microsoft.com/office/powerpoint/2010/main" val="339304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96AAC95-9E5F-4F10-A515-3A4162252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54" y="1329338"/>
            <a:ext cx="6686550" cy="55286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465996" y="92730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215687" y="1016557"/>
            <a:ext cx="317593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733CB01-FD18-489F-9A8E-E4CDAD837A65}"/>
              </a:ext>
            </a:extLst>
          </p:cNvPr>
          <p:cNvSpPr txBox="1"/>
          <p:nvPr/>
        </p:nvSpPr>
        <p:spPr>
          <a:xfrm>
            <a:off x="3837477" y="-6279"/>
            <a:ext cx="4976903" cy="1569660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Budući da je u visinama </a:t>
            </a:r>
            <a:r>
              <a:rPr lang="hr-HR" sz="2400" b="1" i="0" u="none" strike="noStrike" baseline="0" dirty="0">
                <a:solidFill>
                  <a:srgbClr val="000000"/>
                </a:solidFill>
                <a:latin typeface="Museo Sans"/>
              </a:rPr>
              <a:t>hladnije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, vodena se para hladi, zgušnjava i pretvara u </a:t>
            </a:r>
            <a:r>
              <a:rPr lang="hr-HR" sz="2400" b="1" i="0" u="none" strike="noStrike" baseline="0" dirty="0">
                <a:solidFill>
                  <a:srgbClr val="000000"/>
                </a:solidFill>
                <a:latin typeface="Museo Sans"/>
              </a:rPr>
              <a:t>kapljice vode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. Na nebu se stvaraju </a:t>
            </a:r>
            <a:r>
              <a:rPr lang="hr-HR" sz="2400" b="1" i="0" u="none" strike="noStrike" baseline="0" dirty="0">
                <a:solidFill>
                  <a:srgbClr val="000000"/>
                </a:solidFill>
                <a:latin typeface="Museo Sans"/>
              </a:rPr>
              <a:t>oblaci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. </a:t>
            </a:r>
            <a:endParaRPr lang="sr-Latn-RS" sz="2400" b="1" dirty="0">
              <a:solidFill>
                <a:schemeClr val="tx1">
                  <a:alpha val="85000"/>
                </a:schemeClr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FDC882F-5C38-4D45-B7F4-B97BF50D7E63}"/>
              </a:ext>
            </a:extLst>
          </p:cNvPr>
          <p:cNvSpPr txBox="1"/>
          <p:nvPr/>
        </p:nvSpPr>
        <p:spPr>
          <a:xfrm>
            <a:off x="9669204" y="2197479"/>
            <a:ext cx="2522796" cy="3785652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Kada kapljice u oblaku otežaju i padnu na Zemlju, voda ponovno dospijeva u </a:t>
            </a:r>
            <a:r>
              <a:rPr lang="hr-HR" sz="2400" b="1" i="0" u="none" strike="noStrike" baseline="0" dirty="0">
                <a:solidFill>
                  <a:srgbClr val="000000"/>
                </a:solidFill>
                <a:latin typeface="Museo Sans"/>
              </a:rPr>
              <a:t>rijeke, jezera, bare, more, oceane te ponire u tlo.</a:t>
            </a:r>
            <a:endParaRPr lang="sr-Latn-RS" sz="2400" b="1" dirty="0">
              <a:solidFill>
                <a:schemeClr val="tx1">
                  <a:alpha val="85000"/>
                </a:schemeClr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9312EB7-5399-418D-8641-D9DAA7571147}"/>
              </a:ext>
            </a:extLst>
          </p:cNvPr>
          <p:cNvSpPr txBox="1"/>
          <p:nvPr/>
        </p:nvSpPr>
        <p:spPr>
          <a:xfrm>
            <a:off x="0" y="2989684"/>
            <a:ext cx="2982654" cy="3046988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Sunčeva </a:t>
            </a:r>
            <a:r>
              <a:rPr lang="hr-HR" sz="2400" b="1" i="0" u="none" strike="noStrike" baseline="0" dirty="0">
                <a:solidFill>
                  <a:srgbClr val="000000"/>
                </a:solidFill>
                <a:latin typeface="Museo Sans"/>
              </a:rPr>
              <a:t>toplina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 zagrijava vodu u rijekama, jezerima, barama, moru, oceanima i tlu. Zbog zagrijavanja voda </a:t>
            </a:r>
            <a:r>
              <a:rPr lang="hr-HR" sz="2400" b="1" i="0" u="none" strike="noStrike" baseline="0" dirty="0">
                <a:solidFill>
                  <a:srgbClr val="000000"/>
                </a:solidFill>
                <a:latin typeface="Museo Sans"/>
              </a:rPr>
              <a:t>isparuje, a vodena se para diže uvis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. </a:t>
            </a:r>
            <a:endParaRPr lang="sr-Latn-RS" sz="2400" b="1" dirty="0">
              <a:solidFill>
                <a:schemeClr val="tx1">
                  <a:alpha val="85000"/>
                </a:schemeClr>
              </a:solidFill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E07E268-9FAD-4973-836B-E596EC325619}"/>
              </a:ext>
            </a:extLst>
          </p:cNvPr>
          <p:cNvSpPr/>
          <p:nvPr/>
        </p:nvSpPr>
        <p:spPr>
          <a:xfrm>
            <a:off x="-485325" y="-270299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F9849610-9458-47AE-A064-65240B060AE3}"/>
              </a:ext>
            </a:extLst>
          </p:cNvPr>
          <p:cNvSpPr/>
          <p:nvPr/>
        </p:nvSpPr>
        <p:spPr>
          <a:xfrm>
            <a:off x="1201487" y="100020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24675717-3593-45D5-8B00-4943DB984184}"/>
              </a:ext>
            </a:extLst>
          </p:cNvPr>
          <p:cNvSpPr/>
          <p:nvPr/>
        </p:nvSpPr>
        <p:spPr>
          <a:xfrm>
            <a:off x="192621" y="1028879"/>
            <a:ext cx="317593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18CDE7BE-7A95-48CF-B25E-DE8FEBD222F8}"/>
              </a:ext>
            </a:extLst>
          </p:cNvPr>
          <p:cNvSpPr/>
          <p:nvPr/>
        </p:nvSpPr>
        <p:spPr>
          <a:xfrm>
            <a:off x="675062" y="600590"/>
            <a:ext cx="317593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36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450B0-2440-498C-B4F7-25181A3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746" y="733148"/>
            <a:ext cx="4981121" cy="695496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highlight>
                  <a:srgbClr val="FFFF00"/>
                </a:highlight>
                <a:latin typeface="+mn-lt"/>
              </a:rPr>
              <a:t>Kruženje vode u prirodi</a:t>
            </a:r>
          </a:p>
        </p:txBody>
      </p:sp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4B3DD56A-661E-4EAE-8394-BE5AA8E2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783"/>
            <a:ext cx="5971987" cy="514324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E4661B08-D7B7-4A18-8E47-80450EAF71E4}"/>
              </a:ext>
            </a:extLst>
          </p:cNvPr>
          <p:cNvSpPr/>
          <p:nvPr/>
        </p:nvSpPr>
        <p:spPr>
          <a:xfrm>
            <a:off x="255494" y="0"/>
            <a:ext cx="1748118" cy="457200"/>
          </a:xfrm>
          <a:prstGeom prst="rect">
            <a:avLst/>
          </a:prstGeom>
          <a:solidFill>
            <a:srgbClr val="F4F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rgbClr val="E50734"/>
                </a:solidFill>
              </a:rPr>
              <a:t>SAŽETAK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203DBE2-C5BB-4F19-9D40-292A7F72160B}"/>
              </a:ext>
            </a:extLst>
          </p:cNvPr>
          <p:cNvSpPr txBox="1"/>
          <p:nvPr/>
        </p:nvSpPr>
        <p:spPr>
          <a:xfrm>
            <a:off x="8459349" y="3971230"/>
            <a:ext cx="3391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0" i="0" u="none" strike="noStrike" baseline="0" dirty="0"/>
              <a:t>3. Voda u obliku padalina ponovno dospijeva u rijeke, jezera, bare, more, oceane te ponire u tlo.</a:t>
            </a:r>
            <a:endParaRPr lang="sr-Latn-RS" sz="2400" b="1" dirty="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41203960-9AD6-4263-A6D6-1E2DA8C7E992}"/>
              </a:ext>
            </a:extLst>
          </p:cNvPr>
          <p:cNvSpPr txBox="1"/>
          <p:nvPr/>
        </p:nvSpPr>
        <p:spPr>
          <a:xfrm>
            <a:off x="795491" y="3971230"/>
            <a:ext cx="336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0" i="0" u="none" strike="noStrike" baseline="0" dirty="0"/>
              <a:t>1. Zbog zagrijavanja voda isparuje, a vodena se para diže uvis. </a:t>
            </a:r>
            <a:endParaRPr lang="sr-Latn-RS" sz="2400" b="1" dirty="0"/>
          </a:p>
        </p:txBody>
      </p:sp>
      <p:sp>
        <p:nvSpPr>
          <p:cNvPr id="22" name="Strelica: gore 21">
            <a:extLst>
              <a:ext uri="{FF2B5EF4-FFF2-40B4-BE49-F238E27FC236}">
                <a16:creationId xmlns:a16="http://schemas.microsoft.com/office/drawing/2014/main" id="{1F1D1D12-676E-4320-8E31-6CC8EE901EBD}"/>
              </a:ext>
            </a:extLst>
          </p:cNvPr>
          <p:cNvSpPr/>
          <p:nvPr/>
        </p:nvSpPr>
        <p:spPr>
          <a:xfrm rot="8335348">
            <a:off x="8798615" y="2609838"/>
            <a:ext cx="406400" cy="1184911"/>
          </a:xfrm>
          <a:prstGeom prst="upArrow">
            <a:avLst/>
          </a:prstGeom>
          <a:solidFill>
            <a:srgbClr val="FFEF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: gore 22">
            <a:extLst>
              <a:ext uri="{FF2B5EF4-FFF2-40B4-BE49-F238E27FC236}">
                <a16:creationId xmlns:a16="http://schemas.microsoft.com/office/drawing/2014/main" id="{63963E3F-207E-4A0D-BE57-DC90B2BAAF71}"/>
              </a:ext>
            </a:extLst>
          </p:cNvPr>
          <p:cNvSpPr/>
          <p:nvPr/>
        </p:nvSpPr>
        <p:spPr>
          <a:xfrm rot="2256296">
            <a:off x="2444517" y="2635609"/>
            <a:ext cx="406400" cy="1064235"/>
          </a:xfrm>
          <a:prstGeom prst="upArrow">
            <a:avLst/>
          </a:prstGeom>
          <a:solidFill>
            <a:srgbClr val="FFEF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: gore 23">
            <a:extLst>
              <a:ext uri="{FF2B5EF4-FFF2-40B4-BE49-F238E27FC236}">
                <a16:creationId xmlns:a16="http://schemas.microsoft.com/office/drawing/2014/main" id="{F47B2799-9730-436F-8926-FED6D6BEF4C4}"/>
              </a:ext>
            </a:extLst>
          </p:cNvPr>
          <p:cNvSpPr/>
          <p:nvPr/>
        </p:nvSpPr>
        <p:spPr>
          <a:xfrm rot="16200000">
            <a:off x="5715315" y="5427723"/>
            <a:ext cx="406400" cy="1754054"/>
          </a:xfrm>
          <a:prstGeom prst="upArrow">
            <a:avLst/>
          </a:prstGeom>
          <a:solidFill>
            <a:srgbClr val="FFEF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1B7FC528-393D-4371-9168-4938C7FEA84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4" b="7057"/>
          <a:stretch/>
        </p:blipFill>
        <p:spPr bwMode="auto">
          <a:xfrm flipH="1">
            <a:off x="4409020" y="3056060"/>
            <a:ext cx="3196970" cy="248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Pravokutnik 24">
            <a:extLst>
              <a:ext uri="{FF2B5EF4-FFF2-40B4-BE49-F238E27FC236}">
                <a16:creationId xmlns:a16="http://schemas.microsoft.com/office/drawing/2014/main" id="{F8B1E2CD-972A-41F6-BB02-ECFF7BC22E9F}"/>
              </a:ext>
            </a:extLst>
          </p:cNvPr>
          <p:cNvSpPr/>
          <p:nvPr/>
        </p:nvSpPr>
        <p:spPr>
          <a:xfrm>
            <a:off x="4409020" y="5346700"/>
            <a:ext cx="402560" cy="19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F5899C50-5439-4A94-97FE-A24DE1DCC85C}"/>
              </a:ext>
            </a:extLst>
          </p:cNvPr>
          <p:cNvSpPr txBox="1"/>
          <p:nvPr/>
        </p:nvSpPr>
        <p:spPr>
          <a:xfrm>
            <a:off x="3294256" y="1637697"/>
            <a:ext cx="583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0" i="0" u="none" strike="noStrike" baseline="0" dirty="0"/>
              <a:t>2. Vodena se para hladi, zgušnjava i pretvara u kapljice vode. Na nebu se stvaraju oblaci. 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33125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>
            <a:extLst>
              <a:ext uri="{FF2B5EF4-FFF2-40B4-BE49-F238E27FC236}">
                <a16:creationId xmlns:a16="http://schemas.microsoft.com/office/drawing/2014/main" id="{CBB5879F-B25A-4543-A463-480B5C84B503}"/>
              </a:ext>
            </a:extLst>
          </p:cNvPr>
          <p:cNvSpPr/>
          <p:nvPr/>
        </p:nvSpPr>
        <p:spPr>
          <a:xfrm>
            <a:off x="0" y="6207369"/>
            <a:ext cx="12192000" cy="650630"/>
          </a:xfrm>
          <a:prstGeom prst="rect">
            <a:avLst/>
          </a:prstGeom>
          <a:solidFill>
            <a:srgbClr val="FFE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414042"/>
                </a:solidFill>
              </a:rPr>
              <a:t>Prezentaciju izradio: Karlo Kurtalj</a:t>
            </a:r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9FD3640F-68F2-4647-B08A-64DD0614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9348"/>
          </a:xfr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C2C97B36-C303-4AF9-8BCB-4F9C4436F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0" y="2829391"/>
            <a:ext cx="3655683" cy="11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253</Words>
  <Application>Microsoft Office PowerPoint</Application>
  <PresentationFormat>Široki zaslon</PresentationFormat>
  <Paragraphs>18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Museo Sans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Kruženje vode u prirodi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Zvjezdana Kurtalj</dc:creator>
  <cp:lastModifiedBy>Zvjezdana Kurtalj</cp:lastModifiedBy>
  <cp:revision>103</cp:revision>
  <dcterms:created xsi:type="dcterms:W3CDTF">2021-04-30T15:58:43Z</dcterms:created>
  <dcterms:modified xsi:type="dcterms:W3CDTF">2021-08-19T10:00:17Z</dcterms:modified>
</cp:coreProperties>
</file>