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4" r:id="rId6"/>
    <p:sldId id="275" r:id="rId7"/>
    <p:sldId id="271" r:id="rId8"/>
    <p:sldId id="273" r:id="rId9"/>
    <p:sldId id="263" r:id="rId10"/>
    <p:sldId id="272" r:id="rId11"/>
    <p:sldId id="268" r:id="rId12"/>
    <p:sldId id="281" r:id="rId13"/>
    <p:sldId id="280" r:id="rId14"/>
    <p:sldId id="282" r:id="rId15"/>
    <p:sldId id="269" r:id="rId16"/>
    <p:sldId id="266" r:id="rId17"/>
    <p:sldId id="267" r:id="rId18"/>
    <p:sldId id="283" r:id="rId19"/>
    <p:sldId id="270" r:id="rId20"/>
    <p:sldId id="277" r:id="rId21"/>
    <p:sldId id="276" r:id="rId22"/>
    <p:sldId id="279" r:id="rId23"/>
    <p:sldId id="284" r:id="rId24"/>
    <p:sldId id="264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D34FB-DB3E-43F4-91C0-36FF3C6BF3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D4822B-7C40-4DFA-9DD6-9554E40AB0EB}">
      <dgm:prSet/>
      <dgm:spPr/>
      <dgm:t>
        <a:bodyPr/>
        <a:lstStyle/>
        <a:p>
          <a:r>
            <a:rPr lang="hr-HR"/>
            <a:t>Svi zadatci distribuirali su se kroz stellarplatform.com, a tamo je ujedno i svaki mentor tima učitavao rješenje svog tima, fazno prema postavljenim rokovima za izradu zadatka.</a:t>
          </a:r>
          <a:endParaRPr lang="en-US"/>
        </a:p>
      </dgm:t>
    </dgm:pt>
    <dgm:pt modelId="{E9205A76-5852-4690-B85F-B089328444C4}" type="parTrans" cxnId="{35CCC2A7-4EC5-4399-8DF1-B35C007F9CB4}">
      <dgm:prSet/>
      <dgm:spPr/>
      <dgm:t>
        <a:bodyPr/>
        <a:lstStyle/>
        <a:p>
          <a:endParaRPr lang="en-US"/>
        </a:p>
      </dgm:t>
    </dgm:pt>
    <dgm:pt modelId="{34FD5150-3EAF-4C48-B240-0BBD4BD7BBE5}" type="sibTrans" cxnId="{35CCC2A7-4EC5-4399-8DF1-B35C007F9CB4}">
      <dgm:prSet/>
      <dgm:spPr/>
      <dgm:t>
        <a:bodyPr/>
        <a:lstStyle/>
        <a:p>
          <a:endParaRPr lang="en-US"/>
        </a:p>
      </dgm:t>
    </dgm:pt>
    <dgm:pt modelId="{F1CC5CDD-BD84-46B2-A4E0-8BB393DF0724}">
      <dgm:prSet/>
      <dgm:spPr/>
      <dgm:t>
        <a:bodyPr/>
        <a:lstStyle/>
        <a:p>
          <a:r>
            <a:rPr lang="hr-HR"/>
            <a:t>StellarPlatform omogućio je učenicima i nastavnicima da međusobno komuniciraju, šalju prijedloge rješenja, izmjenjuju dokumente, odlučuju o najboljim idejama i prijedlozima, kako bi sve vezano uz razvoj ideje i projekta imali na jednom mjestu. </a:t>
          </a:r>
          <a:endParaRPr lang="en-US"/>
        </a:p>
      </dgm:t>
    </dgm:pt>
    <dgm:pt modelId="{3718F5A7-0520-4931-8EC5-BC84491F7792}" type="parTrans" cxnId="{7F3567F6-329A-48D8-AFD5-1FA2AFAEB85A}">
      <dgm:prSet/>
      <dgm:spPr/>
      <dgm:t>
        <a:bodyPr/>
        <a:lstStyle/>
        <a:p>
          <a:endParaRPr lang="en-US"/>
        </a:p>
      </dgm:t>
    </dgm:pt>
    <dgm:pt modelId="{CA254428-657F-47DC-AD98-D49F8ADE25A2}" type="sibTrans" cxnId="{7F3567F6-329A-48D8-AFD5-1FA2AFAEB85A}">
      <dgm:prSet/>
      <dgm:spPr/>
      <dgm:t>
        <a:bodyPr/>
        <a:lstStyle/>
        <a:p>
          <a:endParaRPr lang="en-US"/>
        </a:p>
      </dgm:t>
    </dgm:pt>
    <dgm:pt modelId="{E7DE9735-FB66-4C3A-A772-276B7C0B9D73}" type="pres">
      <dgm:prSet presAssocID="{943D34FB-DB3E-43F4-91C0-36FF3C6BF3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2EAB46-A2E7-4D33-84B1-BCEB132319EE}" type="pres">
      <dgm:prSet presAssocID="{BFD4822B-7C40-4DFA-9DD6-9554E40AB0EB}" presName="hierRoot1" presStyleCnt="0"/>
      <dgm:spPr/>
    </dgm:pt>
    <dgm:pt modelId="{DE217D5D-D2CD-4A59-BD1B-7722F26421A2}" type="pres">
      <dgm:prSet presAssocID="{BFD4822B-7C40-4DFA-9DD6-9554E40AB0EB}" presName="composite" presStyleCnt="0"/>
      <dgm:spPr/>
    </dgm:pt>
    <dgm:pt modelId="{FA01385C-D343-400F-AB11-F2FE8C375825}" type="pres">
      <dgm:prSet presAssocID="{BFD4822B-7C40-4DFA-9DD6-9554E40AB0EB}" presName="background" presStyleLbl="node0" presStyleIdx="0" presStyleCnt="2"/>
      <dgm:spPr/>
    </dgm:pt>
    <dgm:pt modelId="{90A01261-B5AB-460F-8F60-980191C7D871}" type="pres">
      <dgm:prSet presAssocID="{BFD4822B-7C40-4DFA-9DD6-9554E40AB0EB}" presName="text" presStyleLbl="fgAcc0" presStyleIdx="0" presStyleCnt="2">
        <dgm:presLayoutVars>
          <dgm:chPref val="3"/>
        </dgm:presLayoutVars>
      </dgm:prSet>
      <dgm:spPr/>
    </dgm:pt>
    <dgm:pt modelId="{D5B3E3A7-1026-479E-8E61-7D1CA72933A5}" type="pres">
      <dgm:prSet presAssocID="{BFD4822B-7C40-4DFA-9DD6-9554E40AB0EB}" presName="hierChild2" presStyleCnt="0"/>
      <dgm:spPr/>
    </dgm:pt>
    <dgm:pt modelId="{C9150865-8858-4E5D-B4DF-36E2872115AD}" type="pres">
      <dgm:prSet presAssocID="{F1CC5CDD-BD84-46B2-A4E0-8BB393DF0724}" presName="hierRoot1" presStyleCnt="0"/>
      <dgm:spPr/>
    </dgm:pt>
    <dgm:pt modelId="{D3194A3C-DA41-4BB9-9308-A196CAD26E55}" type="pres">
      <dgm:prSet presAssocID="{F1CC5CDD-BD84-46B2-A4E0-8BB393DF0724}" presName="composite" presStyleCnt="0"/>
      <dgm:spPr/>
    </dgm:pt>
    <dgm:pt modelId="{6E04556C-41DC-41BF-9E3D-DAF566E61442}" type="pres">
      <dgm:prSet presAssocID="{F1CC5CDD-BD84-46B2-A4E0-8BB393DF0724}" presName="background" presStyleLbl="node0" presStyleIdx="1" presStyleCnt="2"/>
      <dgm:spPr/>
    </dgm:pt>
    <dgm:pt modelId="{88A46D63-A83B-43A3-86F4-07B7E3009733}" type="pres">
      <dgm:prSet presAssocID="{F1CC5CDD-BD84-46B2-A4E0-8BB393DF0724}" presName="text" presStyleLbl="fgAcc0" presStyleIdx="1" presStyleCnt="2">
        <dgm:presLayoutVars>
          <dgm:chPref val="3"/>
        </dgm:presLayoutVars>
      </dgm:prSet>
      <dgm:spPr/>
    </dgm:pt>
    <dgm:pt modelId="{67C12579-7E55-4664-B3E9-3A2670524E35}" type="pres">
      <dgm:prSet presAssocID="{F1CC5CDD-BD84-46B2-A4E0-8BB393DF0724}" presName="hierChild2" presStyleCnt="0"/>
      <dgm:spPr/>
    </dgm:pt>
  </dgm:ptLst>
  <dgm:cxnLst>
    <dgm:cxn modelId="{4CB2005E-3A1E-4D64-8E06-10EDF7A150D7}" type="presOf" srcId="{BFD4822B-7C40-4DFA-9DD6-9554E40AB0EB}" destId="{90A01261-B5AB-460F-8F60-980191C7D871}" srcOrd="0" destOrd="0" presId="urn:microsoft.com/office/officeart/2005/8/layout/hierarchy1"/>
    <dgm:cxn modelId="{36AAFB58-B5B7-497C-AEE9-6F793673C9D4}" type="presOf" srcId="{943D34FB-DB3E-43F4-91C0-36FF3C6BF34E}" destId="{E7DE9735-FB66-4C3A-A772-276B7C0B9D73}" srcOrd="0" destOrd="0" presId="urn:microsoft.com/office/officeart/2005/8/layout/hierarchy1"/>
    <dgm:cxn modelId="{35CCC2A7-4EC5-4399-8DF1-B35C007F9CB4}" srcId="{943D34FB-DB3E-43F4-91C0-36FF3C6BF34E}" destId="{BFD4822B-7C40-4DFA-9DD6-9554E40AB0EB}" srcOrd="0" destOrd="0" parTransId="{E9205A76-5852-4690-B85F-B089328444C4}" sibTransId="{34FD5150-3EAF-4C48-B240-0BBD4BD7BBE5}"/>
    <dgm:cxn modelId="{3F17C3E6-E13A-48F7-B6DE-689FC43186FB}" type="presOf" srcId="{F1CC5CDD-BD84-46B2-A4E0-8BB393DF0724}" destId="{88A46D63-A83B-43A3-86F4-07B7E3009733}" srcOrd="0" destOrd="0" presId="urn:microsoft.com/office/officeart/2005/8/layout/hierarchy1"/>
    <dgm:cxn modelId="{7F3567F6-329A-48D8-AFD5-1FA2AFAEB85A}" srcId="{943D34FB-DB3E-43F4-91C0-36FF3C6BF34E}" destId="{F1CC5CDD-BD84-46B2-A4E0-8BB393DF0724}" srcOrd="1" destOrd="0" parTransId="{3718F5A7-0520-4931-8EC5-BC84491F7792}" sibTransId="{CA254428-657F-47DC-AD98-D49F8ADE25A2}"/>
    <dgm:cxn modelId="{7C2948FA-3552-4F5E-A240-F7DA2F8E41BE}" type="presParOf" srcId="{E7DE9735-FB66-4C3A-A772-276B7C0B9D73}" destId="{602EAB46-A2E7-4D33-84B1-BCEB132319EE}" srcOrd="0" destOrd="0" presId="urn:microsoft.com/office/officeart/2005/8/layout/hierarchy1"/>
    <dgm:cxn modelId="{E4135435-DD69-4EC0-8DA1-5A06F5744FCF}" type="presParOf" srcId="{602EAB46-A2E7-4D33-84B1-BCEB132319EE}" destId="{DE217D5D-D2CD-4A59-BD1B-7722F26421A2}" srcOrd="0" destOrd="0" presId="urn:microsoft.com/office/officeart/2005/8/layout/hierarchy1"/>
    <dgm:cxn modelId="{A97B9DF9-D077-4B20-BDE2-2056B1E8901E}" type="presParOf" srcId="{DE217D5D-D2CD-4A59-BD1B-7722F26421A2}" destId="{FA01385C-D343-400F-AB11-F2FE8C375825}" srcOrd="0" destOrd="0" presId="urn:microsoft.com/office/officeart/2005/8/layout/hierarchy1"/>
    <dgm:cxn modelId="{CD94B86C-F837-4328-9BCF-493FA222A227}" type="presParOf" srcId="{DE217D5D-D2CD-4A59-BD1B-7722F26421A2}" destId="{90A01261-B5AB-460F-8F60-980191C7D871}" srcOrd="1" destOrd="0" presId="urn:microsoft.com/office/officeart/2005/8/layout/hierarchy1"/>
    <dgm:cxn modelId="{315C4B53-4F0A-443D-A98A-12479777A4B0}" type="presParOf" srcId="{602EAB46-A2E7-4D33-84B1-BCEB132319EE}" destId="{D5B3E3A7-1026-479E-8E61-7D1CA72933A5}" srcOrd="1" destOrd="0" presId="urn:microsoft.com/office/officeart/2005/8/layout/hierarchy1"/>
    <dgm:cxn modelId="{1CAC9A96-75D9-4210-B179-83E5E542EF74}" type="presParOf" srcId="{E7DE9735-FB66-4C3A-A772-276B7C0B9D73}" destId="{C9150865-8858-4E5D-B4DF-36E2872115AD}" srcOrd="1" destOrd="0" presId="urn:microsoft.com/office/officeart/2005/8/layout/hierarchy1"/>
    <dgm:cxn modelId="{ECA5FAA6-09A2-4CA1-8E2F-EF27CD637A35}" type="presParOf" srcId="{C9150865-8858-4E5D-B4DF-36E2872115AD}" destId="{D3194A3C-DA41-4BB9-9308-A196CAD26E55}" srcOrd="0" destOrd="0" presId="urn:microsoft.com/office/officeart/2005/8/layout/hierarchy1"/>
    <dgm:cxn modelId="{903C4621-41F8-4DFD-AD93-B0B95CC6E633}" type="presParOf" srcId="{D3194A3C-DA41-4BB9-9308-A196CAD26E55}" destId="{6E04556C-41DC-41BF-9E3D-DAF566E61442}" srcOrd="0" destOrd="0" presId="urn:microsoft.com/office/officeart/2005/8/layout/hierarchy1"/>
    <dgm:cxn modelId="{5EFAAAEB-E003-44D5-B541-900749FB4CEB}" type="presParOf" srcId="{D3194A3C-DA41-4BB9-9308-A196CAD26E55}" destId="{88A46D63-A83B-43A3-86F4-07B7E3009733}" srcOrd="1" destOrd="0" presId="urn:microsoft.com/office/officeart/2005/8/layout/hierarchy1"/>
    <dgm:cxn modelId="{6C7D235D-0A2B-4630-AAE0-B22B4318EE2B}" type="presParOf" srcId="{C9150865-8858-4E5D-B4DF-36E2872115AD}" destId="{67C12579-7E55-4664-B3E9-3A2670524E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F5758-172F-4A8D-A6E6-3030DB83FFF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971178C-ACFC-46BA-8A41-90451FB11492}">
      <dgm:prSet/>
      <dgm:spPr/>
      <dgm:t>
        <a:bodyPr/>
        <a:lstStyle/>
        <a:p>
          <a:r>
            <a:rPr lang="hr-HR" dirty="0"/>
            <a:t>opisati kako taj problem riješiti (</a:t>
          </a:r>
          <a:r>
            <a:rPr lang="hr-HR" b="1" dirty="0"/>
            <a:t>Word obrazac</a:t>
          </a:r>
          <a:r>
            <a:rPr lang="hr-HR" dirty="0"/>
            <a:t>)</a:t>
          </a:r>
        </a:p>
      </dgm:t>
    </dgm:pt>
    <dgm:pt modelId="{50BCDD3D-1853-4ED3-B2E1-C2D98B913096}" type="parTrans" cxnId="{6EFF25B7-3F1D-4EAE-B64B-311E75795B59}">
      <dgm:prSet/>
      <dgm:spPr/>
      <dgm:t>
        <a:bodyPr/>
        <a:lstStyle/>
        <a:p>
          <a:endParaRPr lang="hr-HR"/>
        </a:p>
      </dgm:t>
    </dgm:pt>
    <dgm:pt modelId="{6C8527DC-9FD9-49A1-BB77-EE260237D341}" type="sibTrans" cxnId="{6EFF25B7-3F1D-4EAE-B64B-311E75795B59}">
      <dgm:prSet/>
      <dgm:spPr/>
      <dgm:t>
        <a:bodyPr/>
        <a:lstStyle/>
        <a:p>
          <a:endParaRPr lang="hr-HR"/>
        </a:p>
      </dgm:t>
    </dgm:pt>
    <dgm:pt modelId="{2A08CB30-3F53-45C7-BFEE-8A1046F6E6CF}">
      <dgm:prSet/>
      <dgm:spPr/>
      <dgm:t>
        <a:bodyPr/>
        <a:lstStyle/>
        <a:p>
          <a:r>
            <a:rPr lang="hr-HR"/>
            <a:t>ispričati priču – ideja</a:t>
          </a:r>
        </a:p>
      </dgm:t>
    </dgm:pt>
    <dgm:pt modelId="{42F9EAD7-0DC7-4D0B-B023-606BC079D6D8}" type="parTrans" cxnId="{8D287986-7461-4754-8E10-B480B5F8FE7D}">
      <dgm:prSet/>
      <dgm:spPr/>
      <dgm:t>
        <a:bodyPr/>
        <a:lstStyle/>
        <a:p>
          <a:endParaRPr lang="hr-HR"/>
        </a:p>
      </dgm:t>
    </dgm:pt>
    <dgm:pt modelId="{E2E1A69C-6519-4DD4-A2C8-9E5E6AF293FD}" type="sibTrans" cxnId="{8D287986-7461-4754-8E10-B480B5F8FE7D}">
      <dgm:prSet/>
      <dgm:spPr/>
      <dgm:t>
        <a:bodyPr/>
        <a:lstStyle/>
        <a:p>
          <a:endParaRPr lang="hr-HR"/>
        </a:p>
      </dgm:t>
    </dgm:pt>
    <dgm:pt modelId="{77F67D04-3037-4494-9B5D-1429CD1BB417}" type="pres">
      <dgm:prSet presAssocID="{041F5758-172F-4A8D-A6E6-3030DB83F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289CF2-E774-40C1-9EF6-6D95144BB182}" type="pres">
      <dgm:prSet presAssocID="{2971178C-ACFC-46BA-8A41-90451FB11492}" presName="hierRoot1" presStyleCnt="0">
        <dgm:presLayoutVars>
          <dgm:hierBranch val="init"/>
        </dgm:presLayoutVars>
      </dgm:prSet>
      <dgm:spPr/>
    </dgm:pt>
    <dgm:pt modelId="{2D732763-BA0F-418C-97AA-AF6147EC3661}" type="pres">
      <dgm:prSet presAssocID="{2971178C-ACFC-46BA-8A41-90451FB11492}" presName="rootComposite1" presStyleCnt="0"/>
      <dgm:spPr/>
    </dgm:pt>
    <dgm:pt modelId="{FA931E21-4C46-4A60-BF40-A5327A59C163}" type="pres">
      <dgm:prSet presAssocID="{2971178C-ACFC-46BA-8A41-90451FB11492}" presName="rootText1" presStyleLbl="node0" presStyleIdx="0" presStyleCnt="2">
        <dgm:presLayoutVars>
          <dgm:chPref val="3"/>
        </dgm:presLayoutVars>
      </dgm:prSet>
      <dgm:spPr/>
    </dgm:pt>
    <dgm:pt modelId="{7E0874A4-95B3-4045-AB60-83135E651DDE}" type="pres">
      <dgm:prSet presAssocID="{2971178C-ACFC-46BA-8A41-90451FB11492}" presName="rootConnector1" presStyleLbl="node1" presStyleIdx="0" presStyleCnt="0"/>
      <dgm:spPr/>
    </dgm:pt>
    <dgm:pt modelId="{C4C89BEF-7B7C-4DCE-A3EA-E8A252C80263}" type="pres">
      <dgm:prSet presAssocID="{2971178C-ACFC-46BA-8A41-90451FB11492}" presName="hierChild2" presStyleCnt="0"/>
      <dgm:spPr/>
    </dgm:pt>
    <dgm:pt modelId="{4195CAEC-ADDF-4D9C-98CE-46A16461C2E2}" type="pres">
      <dgm:prSet presAssocID="{2971178C-ACFC-46BA-8A41-90451FB11492}" presName="hierChild3" presStyleCnt="0"/>
      <dgm:spPr/>
    </dgm:pt>
    <dgm:pt modelId="{92926C11-D7FE-45A7-9889-A9AE17355EBD}" type="pres">
      <dgm:prSet presAssocID="{2A08CB30-3F53-45C7-BFEE-8A1046F6E6CF}" presName="hierRoot1" presStyleCnt="0">
        <dgm:presLayoutVars>
          <dgm:hierBranch val="init"/>
        </dgm:presLayoutVars>
      </dgm:prSet>
      <dgm:spPr/>
    </dgm:pt>
    <dgm:pt modelId="{E68E5F43-3D51-4CB1-8058-1AD1FD7D0C95}" type="pres">
      <dgm:prSet presAssocID="{2A08CB30-3F53-45C7-BFEE-8A1046F6E6CF}" presName="rootComposite1" presStyleCnt="0"/>
      <dgm:spPr/>
    </dgm:pt>
    <dgm:pt modelId="{7EB33544-002C-4969-98E0-1EE6190A5D26}" type="pres">
      <dgm:prSet presAssocID="{2A08CB30-3F53-45C7-BFEE-8A1046F6E6CF}" presName="rootText1" presStyleLbl="node0" presStyleIdx="1" presStyleCnt="2">
        <dgm:presLayoutVars>
          <dgm:chPref val="3"/>
        </dgm:presLayoutVars>
      </dgm:prSet>
      <dgm:spPr/>
    </dgm:pt>
    <dgm:pt modelId="{606E183C-7FC2-422F-ADAC-8C34B2CB4759}" type="pres">
      <dgm:prSet presAssocID="{2A08CB30-3F53-45C7-BFEE-8A1046F6E6CF}" presName="rootConnector1" presStyleLbl="node1" presStyleIdx="0" presStyleCnt="0"/>
      <dgm:spPr/>
    </dgm:pt>
    <dgm:pt modelId="{92ABFDBB-9BFC-4B88-B50B-605AA09349A0}" type="pres">
      <dgm:prSet presAssocID="{2A08CB30-3F53-45C7-BFEE-8A1046F6E6CF}" presName="hierChild2" presStyleCnt="0"/>
      <dgm:spPr/>
    </dgm:pt>
    <dgm:pt modelId="{E93F67F1-631A-4BF6-B956-A0B4D85833E8}" type="pres">
      <dgm:prSet presAssocID="{2A08CB30-3F53-45C7-BFEE-8A1046F6E6CF}" presName="hierChild3" presStyleCnt="0"/>
      <dgm:spPr/>
    </dgm:pt>
  </dgm:ptLst>
  <dgm:cxnLst>
    <dgm:cxn modelId="{C236CD14-D0D2-4C72-B9B5-1FAA8EFD26D1}" type="presOf" srcId="{2971178C-ACFC-46BA-8A41-90451FB11492}" destId="{7E0874A4-95B3-4045-AB60-83135E651DDE}" srcOrd="1" destOrd="0" presId="urn:microsoft.com/office/officeart/2005/8/layout/orgChart1"/>
    <dgm:cxn modelId="{9158203C-6D76-48F1-AF0A-512881160919}" type="presOf" srcId="{2971178C-ACFC-46BA-8A41-90451FB11492}" destId="{FA931E21-4C46-4A60-BF40-A5327A59C163}" srcOrd="0" destOrd="0" presId="urn:microsoft.com/office/officeart/2005/8/layout/orgChart1"/>
    <dgm:cxn modelId="{BE62A455-1853-4890-815F-6A60D9EC024B}" type="presOf" srcId="{2A08CB30-3F53-45C7-BFEE-8A1046F6E6CF}" destId="{7EB33544-002C-4969-98E0-1EE6190A5D26}" srcOrd="0" destOrd="0" presId="urn:microsoft.com/office/officeart/2005/8/layout/orgChart1"/>
    <dgm:cxn modelId="{EE3F8484-5944-4362-840A-6166704A6EBA}" type="presOf" srcId="{041F5758-172F-4A8D-A6E6-3030DB83FFFD}" destId="{77F67D04-3037-4494-9B5D-1429CD1BB417}" srcOrd="0" destOrd="0" presId="urn:microsoft.com/office/officeart/2005/8/layout/orgChart1"/>
    <dgm:cxn modelId="{8D287986-7461-4754-8E10-B480B5F8FE7D}" srcId="{041F5758-172F-4A8D-A6E6-3030DB83FFFD}" destId="{2A08CB30-3F53-45C7-BFEE-8A1046F6E6CF}" srcOrd="1" destOrd="0" parTransId="{42F9EAD7-0DC7-4D0B-B023-606BC079D6D8}" sibTransId="{E2E1A69C-6519-4DD4-A2C8-9E5E6AF293FD}"/>
    <dgm:cxn modelId="{6EFF25B7-3F1D-4EAE-B64B-311E75795B59}" srcId="{041F5758-172F-4A8D-A6E6-3030DB83FFFD}" destId="{2971178C-ACFC-46BA-8A41-90451FB11492}" srcOrd="0" destOrd="0" parTransId="{50BCDD3D-1853-4ED3-B2E1-C2D98B913096}" sibTransId="{6C8527DC-9FD9-49A1-BB77-EE260237D341}"/>
    <dgm:cxn modelId="{B321F3B9-63A9-4FA4-8F4F-9951A166CC73}" type="presOf" srcId="{2A08CB30-3F53-45C7-BFEE-8A1046F6E6CF}" destId="{606E183C-7FC2-422F-ADAC-8C34B2CB4759}" srcOrd="1" destOrd="0" presId="urn:microsoft.com/office/officeart/2005/8/layout/orgChart1"/>
    <dgm:cxn modelId="{A5105F31-F081-425B-9550-0CBD8592A6A7}" type="presParOf" srcId="{77F67D04-3037-4494-9B5D-1429CD1BB417}" destId="{15289CF2-E774-40C1-9EF6-6D95144BB182}" srcOrd="0" destOrd="0" presId="urn:microsoft.com/office/officeart/2005/8/layout/orgChart1"/>
    <dgm:cxn modelId="{18057C3E-E710-4025-98C0-18AFCD8000A3}" type="presParOf" srcId="{15289CF2-E774-40C1-9EF6-6D95144BB182}" destId="{2D732763-BA0F-418C-97AA-AF6147EC3661}" srcOrd="0" destOrd="0" presId="urn:microsoft.com/office/officeart/2005/8/layout/orgChart1"/>
    <dgm:cxn modelId="{CE3B8D9B-D16E-4E2A-A1D1-CF2A5404651D}" type="presParOf" srcId="{2D732763-BA0F-418C-97AA-AF6147EC3661}" destId="{FA931E21-4C46-4A60-BF40-A5327A59C163}" srcOrd="0" destOrd="0" presId="urn:microsoft.com/office/officeart/2005/8/layout/orgChart1"/>
    <dgm:cxn modelId="{ED986DD6-2149-4F0C-AF9B-42B47CE7A3C0}" type="presParOf" srcId="{2D732763-BA0F-418C-97AA-AF6147EC3661}" destId="{7E0874A4-95B3-4045-AB60-83135E651DDE}" srcOrd="1" destOrd="0" presId="urn:microsoft.com/office/officeart/2005/8/layout/orgChart1"/>
    <dgm:cxn modelId="{AB4D6350-D4A0-4933-BFC3-E0E133EFDA62}" type="presParOf" srcId="{15289CF2-E774-40C1-9EF6-6D95144BB182}" destId="{C4C89BEF-7B7C-4DCE-A3EA-E8A252C80263}" srcOrd="1" destOrd="0" presId="urn:microsoft.com/office/officeart/2005/8/layout/orgChart1"/>
    <dgm:cxn modelId="{8E06A1E8-3C06-4D2E-B091-7AD136A66647}" type="presParOf" srcId="{15289CF2-E774-40C1-9EF6-6D95144BB182}" destId="{4195CAEC-ADDF-4D9C-98CE-46A16461C2E2}" srcOrd="2" destOrd="0" presId="urn:microsoft.com/office/officeart/2005/8/layout/orgChart1"/>
    <dgm:cxn modelId="{2206906A-C800-4CEB-920E-7E787B163C60}" type="presParOf" srcId="{77F67D04-3037-4494-9B5D-1429CD1BB417}" destId="{92926C11-D7FE-45A7-9889-A9AE17355EBD}" srcOrd="1" destOrd="0" presId="urn:microsoft.com/office/officeart/2005/8/layout/orgChart1"/>
    <dgm:cxn modelId="{EC8D84A3-885B-49FD-95A1-039589263327}" type="presParOf" srcId="{92926C11-D7FE-45A7-9889-A9AE17355EBD}" destId="{E68E5F43-3D51-4CB1-8058-1AD1FD7D0C95}" srcOrd="0" destOrd="0" presId="urn:microsoft.com/office/officeart/2005/8/layout/orgChart1"/>
    <dgm:cxn modelId="{64DE3517-4E40-45CA-B710-FFCCE7D88E6D}" type="presParOf" srcId="{E68E5F43-3D51-4CB1-8058-1AD1FD7D0C95}" destId="{7EB33544-002C-4969-98E0-1EE6190A5D26}" srcOrd="0" destOrd="0" presId="urn:microsoft.com/office/officeart/2005/8/layout/orgChart1"/>
    <dgm:cxn modelId="{8836E07F-10B3-4E65-91DD-A3F91BFC3A40}" type="presParOf" srcId="{E68E5F43-3D51-4CB1-8058-1AD1FD7D0C95}" destId="{606E183C-7FC2-422F-ADAC-8C34B2CB4759}" srcOrd="1" destOrd="0" presId="urn:microsoft.com/office/officeart/2005/8/layout/orgChart1"/>
    <dgm:cxn modelId="{D5173850-BC05-49B5-987D-4545216D18DE}" type="presParOf" srcId="{92926C11-D7FE-45A7-9889-A9AE17355EBD}" destId="{92ABFDBB-9BFC-4B88-B50B-605AA09349A0}" srcOrd="1" destOrd="0" presId="urn:microsoft.com/office/officeart/2005/8/layout/orgChart1"/>
    <dgm:cxn modelId="{9DD71EFA-9244-4B69-94EC-65A5E6D7B2BC}" type="presParOf" srcId="{92926C11-D7FE-45A7-9889-A9AE17355EBD}" destId="{E93F67F1-631A-4BF6-B956-A0B4D8583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7416F-9762-4FD2-A774-94FD3044D98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B0D7E-7347-44F8-B394-D88F7882E0EA}">
      <dgm:prSet/>
      <dgm:spPr/>
      <dgm:t>
        <a:bodyPr/>
        <a:lstStyle/>
        <a:p>
          <a:r>
            <a:rPr lang="hr-HR"/>
            <a:t>Sve je već otkriveno, na tržištu ima svega, naši proizvodi nisu nešto čega nema. </a:t>
          </a:r>
          <a:endParaRPr lang="en-US"/>
        </a:p>
      </dgm:t>
    </dgm:pt>
    <dgm:pt modelId="{81E637CB-5791-4347-9276-F724C7B12FE2}" type="parTrans" cxnId="{ADFB12A0-9F36-44BD-B2FA-6B759A701CCB}">
      <dgm:prSet/>
      <dgm:spPr/>
      <dgm:t>
        <a:bodyPr/>
        <a:lstStyle/>
        <a:p>
          <a:endParaRPr lang="en-US"/>
        </a:p>
      </dgm:t>
    </dgm:pt>
    <dgm:pt modelId="{FE4D6A05-9A89-41C4-B7BE-30F34E7C6562}" type="sibTrans" cxnId="{ADFB12A0-9F36-44BD-B2FA-6B759A701CCB}">
      <dgm:prSet/>
      <dgm:spPr/>
      <dgm:t>
        <a:bodyPr/>
        <a:lstStyle/>
        <a:p>
          <a:endParaRPr lang="en-US"/>
        </a:p>
      </dgm:t>
    </dgm:pt>
    <dgm:pt modelId="{7674F80B-B77A-4DD3-B24E-212927503B67}">
      <dgm:prSet/>
      <dgm:spPr/>
      <dgm:t>
        <a:bodyPr/>
        <a:lstStyle/>
        <a:p>
          <a:r>
            <a:rPr lang="hr-HR"/>
            <a:t>Proizvesti nešto originalno drukčije od drugih, inovativno je teško kad nema sredstava, projekata i tehnologije koja bi to pratila. </a:t>
          </a:r>
          <a:endParaRPr lang="en-US"/>
        </a:p>
      </dgm:t>
    </dgm:pt>
    <dgm:pt modelId="{AEF32341-E2F3-467B-A434-F71DCA9642AB}" type="parTrans" cxnId="{7D66DA8A-D402-437C-BCE7-D4A705815B77}">
      <dgm:prSet/>
      <dgm:spPr/>
      <dgm:t>
        <a:bodyPr/>
        <a:lstStyle/>
        <a:p>
          <a:endParaRPr lang="en-US"/>
        </a:p>
      </dgm:t>
    </dgm:pt>
    <dgm:pt modelId="{B0A3FEE8-782E-4F9C-A2DE-6E64FDD6CC64}" type="sibTrans" cxnId="{7D66DA8A-D402-437C-BCE7-D4A705815B77}">
      <dgm:prSet/>
      <dgm:spPr/>
      <dgm:t>
        <a:bodyPr/>
        <a:lstStyle/>
        <a:p>
          <a:endParaRPr lang="en-US"/>
        </a:p>
      </dgm:t>
    </dgm:pt>
    <dgm:pt modelId="{242B01A6-701F-4267-ACCB-AB3DD77160F6}">
      <dgm:prSet/>
      <dgm:spPr/>
      <dgm:t>
        <a:bodyPr/>
        <a:lstStyle/>
        <a:p>
          <a:r>
            <a:rPr lang="hr-HR"/>
            <a:t>Kako bi naše ideje i viziju razvoja učinili mogućom i ostvarivom potreban je novac kojeg na žalost trenutno nemamo. </a:t>
          </a:r>
          <a:endParaRPr lang="en-US"/>
        </a:p>
      </dgm:t>
    </dgm:pt>
    <dgm:pt modelId="{2A0362C3-DE27-4A93-9710-BB846F73D4FD}" type="parTrans" cxnId="{A9B359FC-5AB5-4584-8C1E-91D8ED5850FE}">
      <dgm:prSet/>
      <dgm:spPr/>
      <dgm:t>
        <a:bodyPr/>
        <a:lstStyle/>
        <a:p>
          <a:endParaRPr lang="en-US"/>
        </a:p>
      </dgm:t>
    </dgm:pt>
    <dgm:pt modelId="{7685D7D9-FDC4-48F9-A75A-87AFE5DA5842}" type="sibTrans" cxnId="{A9B359FC-5AB5-4584-8C1E-91D8ED5850FE}">
      <dgm:prSet/>
      <dgm:spPr/>
      <dgm:t>
        <a:bodyPr/>
        <a:lstStyle/>
        <a:p>
          <a:endParaRPr lang="en-US"/>
        </a:p>
      </dgm:t>
    </dgm:pt>
    <dgm:pt modelId="{3D60EB2F-DA68-43EA-9260-F7FAF629C9EA}">
      <dgm:prSet/>
      <dgm:spPr/>
      <dgm:t>
        <a:bodyPr/>
        <a:lstStyle/>
        <a:p>
          <a:r>
            <a:rPr lang="hr-HR"/>
            <a:t>Motivacija i  htjenje postoje, vjera da se to jednog dana u ne tako dalekoj budućnosti i dogodi drži nas  da ne posustanemo u radu, te se do daljnjega s veseljem brinemo za školski vrt. </a:t>
          </a:r>
          <a:endParaRPr lang="en-US"/>
        </a:p>
      </dgm:t>
    </dgm:pt>
    <dgm:pt modelId="{4DCB94CE-F217-4079-B328-1770AB945676}" type="parTrans" cxnId="{A36D367F-F058-4853-9927-52FFD6C8E6DA}">
      <dgm:prSet/>
      <dgm:spPr/>
      <dgm:t>
        <a:bodyPr/>
        <a:lstStyle/>
        <a:p>
          <a:endParaRPr lang="en-US"/>
        </a:p>
      </dgm:t>
    </dgm:pt>
    <dgm:pt modelId="{7B08DC5D-5E45-411B-A3F2-5BC0FB9D24BE}" type="sibTrans" cxnId="{A36D367F-F058-4853-9927-52FFD6C8E6DA}">
      <dgm:prSet/>
      <dgm:spPr/>
      <dgm:t>
        <a:bodyPr/>
        <a:lstStyle/>
        <a:p>
          <a:endParaRPr lang="en-US"/>
        </a:p>
      </dgm:t>
    </dgm:pt>
    <dgm:pt modelId="{681BF945-C939-4A2B-B789-25E9A54C9F82}">
      <dgm:prSet/>
      <dgm:spPr/>
      <dgm:t>
        <a:bodyPr/>
        <a:lstStyle/>
        <a:p>
          <a:r>
            <a:rPr lang="hr-HR"/>
            <a:t>Muči nas kako doći do novca, na koji način naći kontakte, ljude, tvrtke koji bi htjeli uložiti svoj novac i znanje u ostvarenje naših ideja. </a:t>
          </a:r>
          <a:endParaRPr lang="en-US"/>
        </a:p>
      </dgm:t>
    </dgm:pt>
    <dgm:pt modelId="{C1A5CE87-C4A8-4233-BD13-5F304D959D4B}" type="parTrans" cxnId="{5A009DDE-3FC6-4353-BA9C-4FC7C98DDD27}">
      <dgm:prSet/>
      <dgm:spPr/>
      <dgm:t>
        <a:bodyPr/>
        <a:lstStyle/>
        <a:p>
          <a:endParaRPr lang="en-US"/>
        </a:p>
      </dgm:t>
    </dgm:pt>
    <dgm:pt modelId="{0DCDA144-7F9E-4F3D-ABE9-C442D515BC4B}" type="sibTrans" cxnId="{5A009DDE-3FC6-4353-BA9C-4FC7C98DDD27}">
      <dgm:prSet/>
      <dgm:spPr/>
      <dgm:t>
        <a:bodyPr/>
        <a:lstStyle/>
        <a:p>
          <a:endParaRPr lang="en-US"/>
        </a:p>
      </dgm:t>
    </dgm:pt>
    <dgm:pt modelId="{CF9E50EA-7DA3-44DC-937B-0EA3F3A7C3CD}">
      <dgm:prSet/>
      <dgm:spPr/>
      <dgm:t>
        <a:bodyPr/>
        <a:lstStyle/>
        <a:p>
          <a:r>
            <a:rPr lang="hr-HR" dirty="0"/>
            <a:t>I zato, nama je dovoljna jedna sjenica/učionica, kuhinja s opremom za izradu naših proizvoda, klupica u vrtu (možda s priključkom za punjenje mobitela).</a:t>
          </a:r>
          <a:endParaRPr lang="en-US" dirty="0"/>
        </a:p>
      </dgm:t>
    </dgm:pt>
    <dgm:pt modelId="{3CD84EC6-2E3C-4545-BA06-D9EF4E3C365A}" type="parTrans" cxnId="{CC68B1F0-6024-4E9A-9653-222375CBD84D}">
      <dgm:prSet/>
      <dgm:spPr/>
      <dgm:t>
        <a:bodyPr/>
        <a:lstStyle/>
        <a:p>
          <a:endParaRPr lang="en-US"/>
        </a:p>
      </dgm:t>
    </dgm:pt>
    <dgm:pt modelId="{02B3462D-6255-4FA9-BA53-C5D98C8344FD}" type="sibTrans" cxnId="{CC68B1F0-6024-4E9A-9653-222375CBD84D}">
      <dgm:prSet/>
      <dgm:spPr/>
      <dgm:t>
        <a:bodyPr/>
        <a:lstStyle/>
        <a:p>
          <a:endParaRPr lang="en-US"/>
        </a:p>
      </dgm:t>
    </dgm:pt>
    <dgm:pt modelId="{E2699086-928B-4779-AB77-6A92D6C8B297}" type="pres">
      <dgm:prSet presAssocID="{AB67416F-9762-4FD2-A774-94FD3044D98E}" presName="Name0" presStyleCnt="0">
        <dgm:presLayoutVars>
          <dgm:dir/>
          <dgm:resizeHandles val="exact"/>
        </dgm:presLayoutVars>
      </dgm:prSet>
      <dgm:spPr/>
    </dgm:pt>
    <dgm:pt modelId="{950B1691-BA63-4365-9D5F-05D795421EDC}" type="pres">
      <dgm:prSet presAssocID="{D35B0D7E-7347-44F8-B394-D88F7882E0EA}" presName="node" presStyleLbl="node1" presStyleIdx="0" presStyleCnt="6">
        <dgm:presLayoutVars>
          <dgm:bulletEnabled val="1"/>
        </dgm:presLayoutVars>
      </dgm:prSet>
      <dgm:spPr/>
    </dgm:pt>
    <dgm:pt modelId="{7FBF01FE-995D-4EFE-BFEC-8FA270979DBE}" type="pres">
      <dgm:prSet presAssocID="{FE4D6A05-9A89-41C4-B7BE-30F34E7C6562}" presName="sibTrans" presStyleCnt="0"/>
      <dgm:spPr/>
    </dgm:pt>
    <dgm:pt modelId="{B7DE4FE9-5B63-41E2-9915-BAAC4E3ED11F}" type="pres">
      <dgm:prSet presAssocID="{7674F80B-B77A-4DD3-B24E-212927503B67}" presName="node" presStyleLbl="node1" presStyleIdx="1" presStyleCnt="6">
        <dgm:presLayoutVars>
          <dgm:bulletEnabled val="1"/>
        </dgm:presLayoutVars>
      </dgm:prSet>
      <dgm:spPr/>
    </dgm:pt>
    <dgm:pt modelId="{1198142D-B6AB-40CF-8D03-0CE88D3FF541}" type="pres">
      <dgm:prSet presAssocID="{B0A3FEE8-782E-4F9C-A2DE-6E64FDD6CC64}" presName="sibTrans" presStyleCnt="0"/>
      <dgm:spPr/>
    </dgm:pt>
    <dgm:pt modelId="{5E4A6FD0-E0A4-4FE2-AC20-1829B454056C}" type="pres">
      <dgm:prSet presAssocID="{242B01A6-701F-4267-ACCB-AB3DD77160F6}" presName="node" presStyleLbl="node1" presStyleIdx="2" presStyleCnt="6">
        <dgm:presLayoutVars>
          <dgm:bulletEnabled val="1"/>
        </dgm:presLayoutVars>
      </dgm:prSet>
      <dgm:spPr/>
    </dgm:pt>
    <dgm:pt modelId="{B3CBC873-9D0C-43A8-9C60-743F36E96635}" type="pres">
      <dgm:prSet presAssocID="{7685D7D9-FDC4-48F9-A75A-87AFE5DA5842}" presName="sibTrans" presStyleCnt="0"/>
      <dgm:spPr/>
    </dgm:pt>
    <dgm:pt modelId="{1A866604-C79C-4805-A4C7-03F979FC7788}" type="pres">
      <dgm:prSet presAssocID="{3D60EB2F-DA68-43EA-9260-F7FAF629C9EA}" presName="node" presStyleLbl="node1" presStyleIdx="3" presStyleCnt="6">
        <dgm:presLayoutVars>
          <dgm:bulletEnabled val="1"/>
        </dgm:presLayoutVars>
      </dgm:prSet>
      <dgm:spPr/>
    </dgm:pt>
    <dgm:pt modelId="{30DAB407-54F5-4002-84D3-4F480D165173}" type="pres">
      <dgm:prSet presAssocID="{7B08DC5D-5E45-411B-A3F2-5BC0FB9D24BE}" presName="sibTrans" presStyleCnt="0"/>
      <dgm:spPr/>
    </dgm:pt>
    <dgm:pt modelId="{5F46D9DF-A245-44B5-AD65-6CBD9869815D}" type="pres">
      <dgm:prSet presAssocID="{681BF945-C939-4A2B-B789-25E9A54C9F82}" presName="node" presStyleLbl="node1" presStyleIdx="4" presStyleCnt="6">
        <dgm:presLayoutVars>
          <dgm:bulletEnabled val="1"/>
        </dgm:presLayoutVars>
      </dgm:prSet>
      <dgm:spPr/>
    </dgm:pt>
    <dgm:pt modelId="{DB4014C8-349D-4E8A-866F-58CF77EFDC75}" type="pres">
      <dgm:prSet presAssocID="{0DCDA144-7F9E-4F3D-ABE9-C442D515BC4B}" presName="sibTrans" presStyleCnt="0"/>
      <dgm:spPr/>
    </dgm:pt>
    <dgm:pt modelId="{C0D7E184-201C-4857-A421-1037A9F08B47}" type="pres">
      <dgm:prSet presAssocID="{CF9E50EA-7DA3-44DC-937B-0EA3F3A7C3CD}" presName="node" presStyleLbl="node1" presStyleIdx="5" presStyleCnt="6">
        <dgm:presLayoutVars>
          <dgm:bulletEnabled val="1"/>
        </dgm:presLayoutVars>
      </dgm:prSet>
      <dgm:spPr/>
    </dgm:pt>
  </dgm:ptLst>
  <dgm:cxnLst>
    <dgm:cxn modelId="{CAB1AD12-E58E-4EB8-A2D9-4300EEAD402C}" type="presOf" srcId="{3D60EB2F-DA68-43EA-9260-F7FAF629C9EA}" destId="{1A866604-C79C-4805-A4C7-03F979FC7788}" srcOrd="0" destOrd="0" presId="urn:microsoft.com/office/officeart/2005/8/layout/hList6"/>
    <dgm:cxn modelId="{A36D367F-F058-4853-9927-52FFD6C8E6DA}" srcId="{AB67416F-9762-4FD2-A774-94FD3044D98E}" destId="{3D60EB2F-DA68-43EA-9260-F7FAF629C9EA}" srcOrd="3" destOrd="0" parTransId="{4DCB94CE-F217-4079-B328-1770AB945676}" sibTransId="{7B08DC5D-5E45-411B-A3F2-5BC0FB9D24BE}"/>
    <dgm:cxn modelId="{7D66DA8A-D402-437C-BCE7-D4A705815B77}" srcId="{AB67416F-9762-4FD2-A774-94FD3044D98E}" destId="{7674F80B-B77A-4DD3-B24E-212927503B67}" srcOrd="1" destOrd="0" parTransId="{AEF32341-E2F3-467B-A434-F71DCA9642AB}" sibTransId="{B0A3FEE8-782E-4F9C-A2DE-6E64FDD6CC64}"/>
    <dgm:cxn modelId="{ADFB12A0-9F36-44BD-B2FA-6B759A701CCB}" srcId="{AB67416F-9762-4FD2-A774-94FD3044D98E}" destId="{D35B0D7E-7347-44F8-B394-D88F7882E0EA}" srcOrd="0" destOrd="0" parTransId="{81E637CB-5791-4347-9276-F724C7B12FE2}" sibTransId="{FE4D6A05-9A89-41C4-B7BE-30F34E7C6562}"/>
    <dgm:cxn modelId="{48D6A8A9-A471-4F45-B4BA-71008E10DA01}" type="presOf" srcId="{AB67416F-9762-4FD2-A774-94FD3044D98E}" destId="{E2699086-928B-4779-AB77-6A92D6C8B297}" srcOrd="0" destOrd="0" presId="urn:microsoft.com/office/officeart/2005/8/layout/hList6"/>
    <dgm:cxn modelId="{0D2CF8B3-5D6C-46C5-87D4-E9B90D2C4F8E}" type="presOf" srcId="{7674F80B-B77A-4DD3-B24E-212927503B67}" destId="{B7DE4FE9-5B63-41E2-9915-BAAC4E3ED11F}" srcOrd="0" destOrd="0" presId="urn:microsoft.com/office/officeart/2005/8/layout/hList6"/>
    <dgm:cxn modelId="{6C2C7DCA-FFD5-40AA-B66A-401EB9D5A9E2}" type="presOf" srcId="{242B01A6-701F-4267-ACCB-AB3DD77160F6}" destId="{5E4A6FD0-E0A4-4FE2-AC20-1829B454056C}" srcOrd="0" destOrd="0" presId="urn:microsoft.com/office/officeart/2005/8/layout/hList6"/>
    <dgm:cxn modelId="{0A9163CD-EF63-4355-AA6D-CDBB337D2309}" type="presOf" srcId="{681BF945-C939-4A2B-B789-25E9A54C9F82}" destId="{5F46D9DF-A245-44B5-AD65-6CBD9869815D}" srcOrd="0" destOrd="0" presId="urn:microsoft.com/office/officeart/2005/8/layout/hList6"/>
    <dgm:cxn modelId="{5A009DDE-3FC6-4353-BA9C-4FC7C98DDD27}" srcId="{AB67416F-9762-4FD2-A774-94FD3044D98E}" destId="{681BF945-C939-4A2B-B789-25E9A54C9F82}" srcOrd="4" destOrd="0" parTransId="{C1A5CE87-C4A8-4233-BD13-5F304D959D4B}" sibTransId="{0DCDA144-7F9E-4F3D-ABE9-C442D515BC4B}"/>
    <dgm:cxn modelId="{CDCED8E0-CB72-4421-8709-96A8B4779965}" type="presOf" srcId="{CF9E50EA-7DA3-44DC-937B-0EA3F3A7C3CD}" destId="{C0D7E184-201C-4857-A421-1037A9F08B47}" srcOrd="0" destOrd="0" presId="urn:microsoft.com/office/officeart/2005/8/layout/hList6"/>
    <dgm:cxn modelId="{CC68B1F0-6024-4E9A-9653-222375CBD84D}" srcId="{AB67416F-9762-4FD2-A774-94FD3044D98E}" destId="{CF9E50EA-7DA3-44DC-937B-0EA3F3A7C3CD}" srcOrd="5" destOrd="0" parTransId="{3CD84EC6-2E3C-4545-BA06-D9EF4E3C365A}" sibTransId="{02B3462D-6255-4FA9-BA53-C5D98C8344FD}"/>
    <dgm:cxn modelId="{C42A73F7-A304-40BC-B007-B6FD1D4BF6A0}" type="presOf" srcId="{D35B0D7E-7347-44F8-B394-D88F7882E0EA}" destId="{950B1691-BA63-4365-9D5F-05D795421EDC}" srcOrd="0" destOrd="0" presId="urn:microsoft.com/office/officeart/2005/8/layout/hList6"/>
    <dgm:cxn modelId="{A9B359FC-5AB5-4584-8C1E-91D8ED5850FE}" srcId="{AB67416F-9762-4FD2-A774-94FD3044D98E}" destId="{242B01A6-701F-4267-ACCB-AB3DD77160F6}" srcOrd="2" destOrd="0" parTransId="{2A0362C3-DE27-4A93-9710-BB846F73D4FD}" sibTransId="{7685D7D9-FDC4-48F9-A75A-87AFE5DA5842}"/>
    <dgm:cxn modelId="{DA029952-24F3-4FC0-9FFE-C1CE09C45AD9}" type="presParOf" srcId="{E2699086-928B-4779-AB77-6A92D6C8B297}" destId="{950B1691-BA63-4365-9D5F-05D795421EDC}" srcOrd="0" destOrd="0" presId="urn:microsoft.com/office/officeart/2005/8/layout/hList6"/>
    <dgm:cxn modelId="{B32788C0-6EE4-4494-9605-2656D6328C0A}" type="presParOf" srcId="{E2699086-928B-4779-AB77-6A92D6C8B297}" destId="{7FBF01FE-995D-4EFE-BFEC-8FA270979DBE}" srcOrd="1" destOrd="0" presId="urn:microsoft.com/office/officeart/2005/8/layout/hList6"/>
    <dgm:cxn modelId="{A58C747E-0FA1-4C9B-A2A9-1F808A571D9D}" type="presParOf" srcId="{E2699086-928B-4779-AB77-6A92D6C8B297}" destId="{B7DE4FE9-5B63-41E2-9915-BAAC4E3ED11F}" srcOrd="2" destOrd="0" presId="urn:microsoft.com/office/officeart/2005/8/layout/hList6"/>
    <dgm:cxn modelId="{31733020-6C98-4575-8F7C-8B053E67A59E}" type="presParOf" srcId="{E2699086-928B-4779-AB77-6A92D6C8B297}" destId="{1198142D-B6AB-40CF-8D03-0CE88D3FF541}" srcOrd="3" destOrd="0" presId="urn:microsoft.com/office/officeart/2005/8/layout/hList6"/>
    <dgm:cxn modelId="{8B078EE1-FBC3-4CD8-BA1A-C2C7A1F80590}" type="presParOf" srcId="{E2699086-928B-4779-AB77-6A92D6C8B297}" destId="{5E4A6FD0-E0A4-4FE2-AC20-1829B454056C}" srcOrd="4" destOrd="0" presId="urn:microsoft.com/office/officeart/2005/8/layout/hList6"/>
    <dgm:cxn modelId="{137F303D-2FDD-4C10-A80A-C29727E9B311}" type="presParOf" srcId="{E2699086-928B-4779-AB77-6A92D6C8B297}" destId="{B3CBC873-9D0C-43A8-9C60-743F36E96635}" srcOrd="5" destOrd="0" presId="urn:microsoft.com/office/officeart/2005/8/layout/hList6"/>
    <dgm:cxn modelId="{FB5AF300-6CFC-4E40-AFF0-28309B20D1BD}" type="presParOf" srcId="{E2699086-928B-4779-AB77-6A92D6C8B297}" destId="{1A866604-C79C-4805-A4C7-03F979FC7788}" srcOrd="6" destOrd="0" presId="urn:microsoft.com/office/officeart/2005/8/layout/hList6"/>
    <dgm:cxn modelId="{527CB862-F0E6-4BC2-9C88-76BC1332F36E}" type="presParOf" srcId="{E2699086-928B-4779-AB77-6A92D6C8B297}" destId="{30DAB407-54F5-4002-84D3-4F480D165173}" srcOrd="7" destOrd="0" presId="urn:microsoft.com/office/officeart/2005/8/layout/hList6"/>
    <dgm:cxn modelId="{284ACE3C-5712-48A0-B58E-11B2ED536C6A}" type="presParOf" srcId="{E2699086-928B-4779-AB77-6A92D6C8B297}" destId="{5F46D9DF-A245-44B5-AD65-6CBD9869815D}" srcOrd="8" destOrd="0" presId="urn:microsoft.com/office/officeart/2005/8/layout/hList6"/>
    <dgm:cxn modelId="{D56EDFE2-5B7A-401F-B173-B17161ED80EE}" type="presParOf" srcId="{E2699086-928B-4779-AB77-6A92D6C8B297}" destId="{DB4014C8-349D-4E8A-866F-58CF77EFDC75}" srcOrd="9" destOrd="0" presId="urn:microsoft.com/office/officeart/2005/8/layout/hList6"/>
    <dgm:cxn modelId="{7CD4796F-9E24-41D1-AE46-3E4DBF6BF93C}" type="presParOf" srcId="{E2699086-928B-4779-AB77-6A92D6C8B297}" destId="{C0D7E184-201C-4857-A421-1037A9F08B4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385C-D343-400F-AB11-F2FE8C375825}">
      <dsp:nvSpPr>
        <dsp:cNvPr id="0" name=""/>
        <dsp:cNvSpPr/>
      </dsp:nvSpPr>
      <dsp:spPr>
        <a:xfrm>
          <a:off x="862" y="204699"/>
          <a:ext cx="3027261" cy="192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01261-B5AB-460F-8F60-980191C7D871}">
      <dsp:nvSpPr>
        <dsp:cNvPr id="0" name=""/>
        <dsp:cNvSpPr/>
      </dsp:nvSpPr>
      <dsp:spPr>
        <a:xfrm>
          <a:off x="337224" y="524243"/>
          <a:ext cx="3027261" cy="192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Svi zadatci distribuirali su se kroz stellarplatform.com, a tamo je ujedno i svaki mentor tima učitavao rješenje svog tima, fazno prema postavljenim rokovima za izradu zadatka.</a:t>
          </a:r>
          <a:endParaRPr lang="en-US" sz="1500" kern="1200"/>
        </a:p>
      </dsp:txBody>
      <dsp:txXfrm>
        <a:off x="393527" y="580546"/>
        <a:ext cx="2914655" cy="1809705"/>
      </dsp:txXfrm>
    </dsp:sp>
    <dsp:sp modelId="{6E04556C-41DC-41BF-9E3D-DAF566E61442}">
      <dsp:nvSpPr>
        <dsp:cNvPr id="0" name=""/>
        <dsp:cNvSpPr/>
      </dsp:nvSpPr>
      <dsp:spPr>
        <a:xfrm>
          <a:off x="3700848" y="204699"/>
          <a:ext cx="3027261" cy="192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46D63-A83B-43A3-86F4-07B7E3009733}">
      <dsp:nvSpPr>
        <dsp:cNvPr id="0" name=""/>
        <dsp:cNvSpPr/>
      </dsp:nvSpPr>
      <dsp:spPr>
        <a:xfrm>
          <a:off x="4037211" y="524243"/>
          <a:ext cx="3027261" cy="192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StellarPlatform omogućio je učenicima i nastavnicima da međusobno komuniciraju, šalju prijedloge rješenja, izmjenjuju dokumente, odlučuju o najboljim idejama i prijedlozima, kako bi sve vezano uz razvoj ideje i projekta imali na jednom mjestu. </a:t>
          </a:r>
          <a:endParaRPr lang="en-US" sz="1500" kern="1200"/>
        </a:p>
      </dsp:txBody>
      <dsp:txXfrm>
        <a:off x="4093514" y="580546"/>
        <a:ext cx="2914655" cy="1809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1E21-4C46-4A60-BF40-A5327A59C163}">
      <dsp:nvSpPr>
        <dsp:cNvPr id="0" name=""/>
        <dsp:cNvSpPr/>
      </dsp:nvSpPr>
      <dsp:spPr>
        <a:xfrm>
          <a:off x="1060889" y="1142"/>
          <a:ext cx="3451015" cy="1725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opisati kako taj problem riješiti (</a:t>
          </a:r>
          <a:r>
            <a:rPr lang="hr-HR" sz="4000" b="1" kern="1200" dirty="0"/>
            <a:t>Word obrazac</a:t>
          </a:r>
          <a:r>
            <a:rPr lang="hr-HR" sz="4000" kern="1200" dirty="0"/>
            <a:t>)</a:t>
          </a:r>
        </a:p>
      </dsp:txBody>
      <dsp:txXfrm>
        <a:off x="1060889" y="1142"/>
        <a:ext cx="3451015" cy="1725507"/>
      </dsp:txXfrm>
    </dsp:sp>
    <dsp:sp modelId="{7EB33544-002C-4969-98E0-1EE6190A5D26}">
      <dsp:nvSpPr>
        <dsp:cNvPr id="0" name=""/>
        <dsp:cNvSpPr/>
      </dsp:nvSpPr>
      <dsp:spPr>
        <a:xfrm>
          <a:off x="5236618" y="1142"/>
          <a:ext cx="3451015" cy="1725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ispričati priču – ideja</a:t>
          </a:r>
        </a:p>
      </dsp:txBody>
      <dsp:txXfrm>
        <a:off x="5236618" y="1142"/>
        <a:ext cx="3451015" cy="1725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1691-BA63-4365-9D5F-05D795421EDC}">
      <dsp:nvSpPr>
        <dsp:cNvPr id="0" name=""/>
        <dsp:cNvSpPr/>
      </dsp:nvSpPr>
      <dsp:spPr>
        <a:xfrm rot="16200000">
          <a:off x="-1347398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Sve je već otkriveno, na tržištu ima svega, naši proizvodi nisu nešto čega nema. </a:t>
          </a:r>
          <a:endParaRPr lang="en-US" sz="1500" kern="1200"/>
        </a:p>
      </dsp:txBody>
      <dsp:txXfrm rot="5400000">
        <a:off x="4172" y="870268"/>
        <a:ext cx="1648197" cy="2610802"/>
      </dsp:txXfrm>
    </dsp:sp>
    <dsp:sp modelId="{B7DE4FE9-5B63-41E2-9915-BAAC4E3ED11F}">
      <dsp:nvSpPr>
        <dsp:cNvPr id="0" name=""/>
        <dsp:cNvSpPr/>
      </dsp:nvSpPr>
      <dsp:spPr>
        <a:xfrm rot="16200000">
          <a:off x="424413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Proizvesti nešto originalno drukčije od drugih, inovativno je teško kad nema sredstava, projekata i tehnologije koja bi to pratila. </a:t>
          </a:r>
          <a:endParaRPr lang="en-US" sz="1500" kern="1200"/>
        </a:p>
      </dsp:txBody>
      <dsp:txXfrm rot="5400000">
        <a:off x="1775983" y="870268"/>
        <a:ext cx="1648197" cy="2610802"/>
      </dsp:txXfrm>
    </dsp:sp>
    <dsp:sp modelId="{5E4A6FD0-E0A4-4FE2-AC20-1829B454056C}">
      <dsp:nvSpPr>
        <dsp:cNvPr id="0" name=""/>
        <dsp:cNvSpPr/>
      </dsp:nvSpPr>
      <dsp:spPr>
        <a:xfrm rot="16200000">
          <a:off x="219622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Kako bi naše ideje i viziju razvoja učinili mogućom i ostvarivom potreban je novac kojeg na žalost trenutno nemamo. </a:t>
          </a:r>
          <a:endParaRPr lang="en-US" sz="1500" kern="1200"/>
        </a:p>
      </dsp:txBody>
      <dsp:txXfrm rot="5400000">
        <a:off x="3547795" y="870268"/>
        <a:ext cx="1648197" cy="2610802"/>
      </dsp:txXfrm>
    </dsp:sp>
    <dsp:sp modelId="{1A866604-C79C-4805-A4C7-03F979FC7788}">
      <dsp:nvSpPr>
        <dsp:cNvPr id="0" name=""/>
        <dsp:cNvSpPr/>
      </dsp:nvSpPr>
      <dsp:spPr>
        <a:xfrm rot="16200000">
          <a:off x="396803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Motivacija i  htjenje postoje, vjera da se to jednog dana u ne tako dalekoj budućnosti i dogodi drži nas  da ne posustanemo u radu, te se do daljnjega s veseljem brinemo za školski vrt. </a:t>
          </a:r>
          <a:endParaRPr lang="en-US" sz="1500" kern="1200"/>
        </a:p>
      </dsp:txBody>
      <dsp:txXfrm rot="5400000">
        <a:off x="5319606" y="870268"/>
        <a:ext cx="1648197" cy="2610802"/>
      </dsp:txXfrm>
    </dsp:sp>
    <dsp:sp modelId="{5F46D9DF-A245-44B5-AD65-6CBD9869815D}">
      <dsp:nvSpPr>
        <dsp:cNvPr id="0" name=""/>
        <dsp:cNvSpPr/>
      </dsp:nvSpPr>
      <dsp:spPr>
        <a:xfrm rot="16200000">
          <a:off x="5739848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Muči nas kako doći do novca, na koji način naći kontakte, ljude, tvrtke koji bi htjeli uložiti svoj novac i znanje u ostvarenje naših ideja. </a:t>
          </a:r>
          <a:endParaRPr lang="en-US" sz="1500" kern="1200"/>
        </a:p>
      </dsp:txBody>
      <dsp:txXfrm rot="5400000">
        <a:off x="7091418" y="870268"/>
        <a:ext cx="1648197" cy="2610802"/>
      </dsp:txXfrm>
    </dsp:sp>
    <dsp:sp modelId="{C0D7E184-201C-4857-A421-1037A9F08B47}">
      <dsp:nvSpPr>
        <dsp:cNvPr id="0" name=""/>
        <dsp:cNvSpPr/>
      </dsp:nvSpPr>
      <dsp:spPr>
        <a:xfrm rot="16200000">
          <a:off x="7511660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89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I zato, nama je dovoljna jedna sjenica/učionica, kuhinja s opremom za izradu naših proizvoda, klupica u vrtu (možda s priključkom za punjenje mobitela).</a:t>
          </a:r>
          <a:endParaRPr lang="en-US" sz="1500" kern="1200" dirty="0"/>
        </a:p>
      </dsp:txBody>
      <dsp:txXfrm rot="5400000">
        <a:off x="8863230" y="870268"/>
        <a:ext cx="1648197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217F8D-7E53-476C-A253-90A828FD4A6B}" type="datetime1">
              <a:rPr lang="hr-HR" smtClean="0"/>
              <a:t>14.4.2023.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529299-61FF-4B93-ADA6-2FD5975D62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324B3-6A5F-4D43-A2FF-DC7BF0AAAC36}" type="datetime1">
              <a:rPr lang="hr-HR" smtClean="0"/>
              <a:pPr/>
              <a:t>14.4.2023.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849E9A-41F7-4779-A581-48A7C374A22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4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Sad kad ste suzili temu, istraživanje ćete morati organizirati u strukturu koja funkcionira.  Postoje uzorci organizacije uobičajeni za vrstu istraživanja koje provodite.  </a:t>
            </a:r>
          </a:p>
          <a:p>
            <a:pPr rtl="0"/>
            <a:endParaRPr lang="hr-HR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hr-HR" b="1">
                <a:latin typeface="Segoe UI" panose="020B0502040204020203" pitchFamily="34" charset="0"/>
                <a:cs typeface="Segoe UI" panose="020B0502040204020203" pitchFamily="34" charset="0"/>
              </a:rPr>
              <a:t>Organizacijske strukture: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Uzrok i posljedica – ta je vrsta strukture odlična za objašnjavanje uzroka i posljedica teme.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Usporedba i kontrast – u tom uzorku ističete sličnosti i razlike u okviru teme.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Objašnjenje procesa – ta je struktura odlična za opisivanje niza koraka koje treba slijediti.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Definicija – ako želite da vaša publika nešto shvati uz pomoć ilustracija, značenja i pojašnjenja vezanih uz pogrešne predodžbe, bilo bi dobro koristiti tu strukturu.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Klasifikacija – uobičajena organizacijska struktura s grupiranjem sličnih tema ili činjenica iz istraživanja.  Na primjer, u okviru teme o internetskoj sigurnosti u aplikacijama za društvene medije možete istraživanje organizirati tako da analizirate jednu po jednu aplikaciju te vrste.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34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10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00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Prilikom istraživanja jednostavno je koristiti jedan izvor: Wikipediju.  Istraživanje, međutim, mora obuhvaćati niz izvora. Razmislite o sljedećim izvorima: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S kim bi se moglo razgovarati i dobiti dodatne informacije o temi?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Je li tema aktualna i hoće li biti relevantna mojoj publici?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Koji članci, blogovi i časopisi mogu sadržavati nešto povezano s mojom temom?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Postoji li o toj temi videozapis na servisu YouTube? Ako postoji, o čemu se u njemu radi?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Koje slike povezane s tom temom mogu pronaći?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96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Nakon provjere raznih izvora, morat ćete suziti temu.  Na primjer, tema internetske sigurnosti iznimno je široka, ali je možete suziti tako da obuhvati internetsku sigurnost u aplikacijama za društvene medije, koje tinejdžeri intenzivno koriste.  Takva će tema biti specifičnija i relevantna vašim kolegama.  Nekoliko pitanja o kojima treba razmisliti kako biste lakše suzili temu: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Koje me teme istraživanja najviše zanimaju?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Koje će teme istraživanja najviše zanimati moju publiku?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Koje će teme rezultirati većim angažmanom publike? Šokantne? Inspirativne?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31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Kada pronađete izvore, morat ćete ih procijeniti pomoću sljedećih pitanja: </a:t>
            </a:r>
          </a:p>
          <a:p>
            <a:pPr rtl="0"/>
            <a:endParaRPr lang="hr-HR" i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hr-HR" b="1" i="0">
                <a:latin typeface="Segoe UI" panose="020B0502040204020203" pitchFamily="34" charset="0"/>
                <a:cs typeface="Segoe UI" panose="020B0502040204020203" pitchFamily="34" charset="0"/>
              </a:rPr>
              <a:t>Autor: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Tko je autor?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Zašto vjerovati onome što on ili ona ima za reći o toj temi?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Smatraju li autora stručnjakom za tu temu? Kako to znate?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hr-HR" i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hr-HR" b="1" i="0">
                <a:latin typeface="Segoe UI" panose="020B0502040204020203" pitchFamily="34" charset="0"/>
                <a:cs typeface="Segoe UI" panose="020B0502040204020203" pitchFamily="34" charset="0"/>
              </a:rPr>
              <a:t>Aktualnost: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Koliko su podaci iz izvora aktualni?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Kada je izvor objavljen?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Jesu li podaci zastarjeli?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hr-HR" b="1" i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hr-HR" b="1" i="0">
                <a:latin typeface="Segoe UI" panose="020B0502040204020203" pitchFamily="34" charset="0"/>
                <a:cs typeface="Segoe UI" panose="020B0502040204020203" pitchFamily="34" charset="0"/>
              </a:rPr>
              <a:t>Točnost: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Je li sadržaj točan?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r-HR" i="0">
                <a:latin typeface="Segoe UI" panose="020B0502040204020203" pitchFamily="34" charset="0"/>
                <a:cs typeface="Segoe UI" panose="020B0502040204020203" pitchFamily="34" charset="0"/>
              </a:rPr>
              <a:t>Jesu li podaci predstavljeni na objektivan način?  Navode li se i razlozi za i protiv?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12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Ovaj slajd možete koristiti kao uvodni ili završni slajd.  Ako ga odlučite koristiti kao završni, obavezno obuhvatite glavne točke prezentacije.  To možete na kreativan način učiniti tako da dodate animacije u razne grafike na slajdu.  Ovaj slajd sadrži četiri različite grafike, a kada pogledate dijaprojekciju, vidjet ćete da klikom možete otkriti onu sljedeću.  Na sličan način prilikom rezimiranja glavnih tema prezentacije možete odrediti da se svaka točka pojavi kada govorite o pripadnoj temi. </a:t>
            </a:r>
          </a:p>
          <a:p>
            <a:pPr rtl="0"/>
            <a:endParaRPr lang="hr-HR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hr-HR" b="1">
                <a:latin typeface="Segoe UI" panose="020B0502040204020203" pitchFamily="34" charset="0"/>
                <a:cs typeface="Segoe UI" panose="020B0502040204020203" pitchFamily="34" charset="0"/>
              </a:rPr>
              <a:t>Dodavanje animacije u slike i grafike: </a:t>
            </a:r>
          </a:p>
          <a:p>
            <a:pPr marL="228600" indent="-228600" rtl="0">
              <a:buAutoNum type="arabicPeriod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Odaberite sliku ili grafiku.</a:t>
            </a:r>
          </a:p>
          <a:p>
            <a:pPr marL="228600" indent="-228600" rtl="0">
              <a:buAutoNum type="arabicPeriod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Kliknite karticu Animacije.</a:t>
            </a:r>
          </a:p>
          <a:p>
            <a:pPr marL="228600" indent="-228600" rtl="0">
              <a:buAutoNum type="arabicPeriod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Odaberite jednu od mogućnosti.  Animacija za ovaj slajd je "Podjela".  Padajući izbornik u odjeljku Animacija nudi još više animacija koje možete koristiti.</a:t>
            </a:r>
          </a:p>
          <a:p>
            <a:pPr marL="228600" indent="-228600" rtl="0">
              <a:buAutoNum type="arabicPeriod"/>
            </a:pPr>
            <a:r>
              <a:rPr lang="hr-HR">
                <a:latin typeface="Segoe UI" panose="020B0502040204020203" pitchFamily="34" charset="0"/>
                <a:cs typeface="Segoe UI" panose="020B0502040204020203" pitchFamily="34" charset="0"/>
              </a:rPr>
              <a:t>Ako imate više grafika ili slika, pokraj njih će se prikazati broj koji određuje redoslijed animacija.</a:t>
            </a:r>
          </a:p>
          <a:p>
            <a:pPr marL="228600" indent="-228600" rtl="0">
              <a:buAutoNum type="arabicPeriod"/>
            </a:pPr>
            <a:endParaRPr lang="hr-HR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hr-HR" b="1">
                <a:latin typeface="Segoe UI" panose="020B0502040204020203" pitchFamily="34" charset="0"/>
                <a:cs typeface="Segoe UI" panose="020B0502040204020203" pitchFamily="34" charset="0"/>
              </a:rPr>
              <a:t>Napomena: Pažljivo birajte animacije.  Ne biste htjeli da se publici od vaše prezentacije zavrti u glavi.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D0C7C-43C3-3463-277D-6AAD60FBF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0D58B-DA1B-83EA-FADB-FED784562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3BB6F5-BA12-CB90-F290-AD2F7721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73AA26-8A2E-437D-A058-CBBF6A609588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2BC018-3214-9BAC-94BC-9F4CF5C8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6C1498-C596-7509-FCD3-B4B39467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585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2D23F-089D-19D8-A8A3-7209AE3A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183C34A-9968-24AC-CF16-504DC296F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1D49CB-F196-CF46-4FDD-586A6BB0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D7AAE1-F5AC-4224-BBFA-A8B258E6AE90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F8A37C-2FAD-F5C1-E630-106B806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CEB1ED-9432-8819-218B-F40BD6C9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348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B299E81-9D62-B6B5-E15C-F9A471CFD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EA6F0A-D0BE-BE80-BF00-1B04AFF3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EDEE59-66DF-71BF-F63D-E443A31A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72A3EB-5D81-4E24-8C49-1CC33F1E4EE4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9CC37F-8927-1F0F-453E-8C7F06EB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3C3223-8E59-3C1B-C855-C6D0F9F1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201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2778F-0958-5932-2832-C4235692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DEF930-C41A-70B2-C93B-9FBAD760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0D9F3D-081D-CBED-7B3A-2CD08559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869981-C33A-45F4-AC70-A0A34DC67F00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CD8446-4242-E4B0-B8AB-8BED4106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E54C62-D369-8CA1-A049-0B50DBAE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467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3E649-9C10-94AE-C2AA-CB8FC84A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7B9929-D630-B1A8-9CF9-066E9223A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3E2905-D67C-0A7C-8714-BC2CE87B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529D63-0C7C-4D8B-A9EC-69D26951425E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15844B-37C2-BF32-6115-14E546AA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DEC574-C740-F41D-A9A9-C0295964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07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DB6E6-94ED-EFC2-281B-0063314A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48AF30-EC71-C4D7-F030-988945446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BB25DE9-055C-E506-D287-77CD8873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1C5329-A33D-669E-C261-338760DE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7480A-BD67-4B05-9C38-246365A035F4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D22A79-4F34-C751-CAAF-19101E14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6358B3-B194-4399-BD56-4C157B2E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880213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C81DC-BB13-28C1-FD07-F022D078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AEAAC5-5EFA-4DAA-F2E1-2CC91E50F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797D87-5227-5B4E-DCCB-30CACBA6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514B3ED-ED01-F7A0-479A-B8C7B2060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4183A19-498F-13A2-9C59-64B52E195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14F768-7B72-931F-9747-19FAB39F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8AA6B3-CCE0-47DF-B851-6366A4206137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A89849E-1B40-528A-3A13-AF5C87EB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CC0F6E3-71DB-E398-120A-D5A6E0DE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64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CC3625-D6A5-AB52-BB95-B57DFAB5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D59F87-D2E3-8B9D-EBCE-64C8C9D1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0E6174-CBF9-486D-ACC8-86A32D8B921D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D3C75D1-8A0D-BBD4-5678-5E027821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233FBC-6C34-EDFB-8181-581E6748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644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D16B5F2-A817-019F-FD0B-BB665A89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EC1BCB-14C2-4F9C-BFC2-244B0ABEB672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40121B5-A63D-851A-C296-C51BED5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86BE96B-72B8-0FB4-4CE2-0E75FEAA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501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A14D5-5430-5B24-5E82-6AB9787F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0765CA-146B-1055-8D74-7882D932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FFF316-F874-1A05-B0C4-3F97489D9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484AC23-B7CE-EB86-5CDB-0BB731D0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BE794-A427-4001-BD03-2EE40359D9CD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795FF0-9675-0B1D-4BC3-1F71CB6C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E1C9CB-2D75-005F-59E2-D8994508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290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CABEC-E975-BA9F-0F04-2682E21C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C45E539-6392-0B98-548B-1E9B6C4B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8149E0-B4F3-9897-6D6A-F428C5B66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CC5965-8A09-9F6E-3AD4-08CA8CC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4E4A52-DF42-4D73-B870-E424BCF22B35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5D9854-F79D-C057-3B60-802F1A64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F489072-C54B-926F-7B85-12CCB0BD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424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4F939B3-5CDE-7E56-3873-C560357B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2F435A-1DC7-D9D9-59CF-CDC619A5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2575BF-CAA9-5D3E-588D-A340995C0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307480A-BD67-4B05-9C38-246365A035F4}" type="datetime1">
              <a:rPr lang="hr-HR" noProof="0" smtClean="0"/>
              <a:t>14.4.2023.</a:t>
            </a:fld>
            <a:endParaRPr lang="hr-HR" noProof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C7356A-8BC3-9786-753A-6875E687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B43E82-4EAD-54BF-40B8-60D03EEF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86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-jakovlje.skole.h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lX-P5kkZ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youtu.be/Raif6AnRo6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Raif6AnRo64" TargetMode="External"/><Relationship Id="rId5" Type="http://schemas.openxmlformats.org/officeDocument/2006/relationships/hyperlink" Target="https://www.youtube.com/watch?v=O8lX-P5kkZw" TargetMode="Externa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gitalniinkubator.eu/ucenic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stellarplatform.com/p/4072/p/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2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272" y="5139535"/>
            <a:ext cx="6027560" cy="1363215"/>
          </a:xfrm>
        </p:spPr>
        <p:txBody>
          <a:bodyPr rtlCol="0" anchor="t">
            <a:normAutofit/>
          </a:bodyPr>
          <a:lstStyle/>
          <a:p>
            <a:pPr rtl="0"/>
            <a:r>
              <a:rPr lang="hr-HR" sz="2200" dirty="0">
                <a:latin typeface="Franklin Gothic Book" panose="020B0503020102020204" pitchFamily="34" charset="0"/>
                <a:cs typeface="Segoe UI" panose="020B0502040204020203" pitchFamily="34" charset="0"/>
              </a:rPr>
              <a:t>Međužupanijsko stručno vijeće Zagrebačke i Sisačko-moslavačke županije za predmetno područje Učeničko poduzetništvo, OŠ Jakovlje, 14. travnja 2023.</a:t>
            </a:r>
            <a:endParaRPr lang="hr-HR" sz="4400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272" y="3687208"/>
            <a:ext cx="6027557" cy="1194118"/>
          </a:xfrm>
        </p:spPr>
        <p:txBody>
          <a:bodyPr rtlCol="0" anchor="b">
            <a:normAutofit/>
          </a:bodyPr>
          <a:lstStyle/>
          <a:p>
            <a:pPr rtl="0"/>
            <a:r>
              <a:rPr lang="hr-HR" sz="2800" dirty="0">
                <a:latin typeface="Franklin Gothic Book" panose="020B0503020102020204" pitchFamily="34" charset="0"/>
              </a:rPr>
              <a:t>Digitalni učenički inkubator</a:t>
            </a:r>
          </a:p>
          <a:p>
            <a:pPr rtl="0"/>
            <a:r>
              <a:rPr lang="hr-HR" sz="2800" dirty="0">
                <a:latin typeface="Franklin Gothic Book" panose="020B0503020102020204" pitchFamily="34" charset="0"/>
                <a:cs typeface="Segoe UI" panose="020B0502040204020203" pitchFamily="34" charset="0"/>
              </a:rPr>
              <a:t>Digitalni školski vrt</a:t>
            </a:r>
            <a:endParaRPr lang="hr-HR" sz="2800" dirty="0">
              <a:latin typeface="Franklin Gothic Book" panose="020B05030201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D09C9A-00B8-0E85-E434-BFA84CE0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0" y="2560198"/>
            <a:ext cx="3439517" cy="4152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B8A67FB-4BA8-FA33-E07C-84AE9037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153" y="-114704"/>
            <a:ext cx="3215993" cy="228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C01D435-BFDE-6E59-6FA4-2F5DFEFFD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206" y="585825"/>
            <a:ext cx="3560082" cy="325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9D91177-E973-6BF4-15E2-91F2E5845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978" y="49888"/>
            <a:ext cx="2530548" cy="3379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1756EE-4AE9-80E9-C059-AEB5D893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Ideja i vizija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149AC6-E40F-D825-E875-2CEC13B6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6311560" cy="5546047"/>
          </a:xfrm>
        </p:spPr>
        <p:txBody>
          <a:bodyPr anchor="ctr">
            <a:normAutofit/>
          </a:bodyPr>
          <a:lstStyle/>
          <a:p>
            <a:pPr marL="50673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Školski vrt djeluje kroz učeničku zadrugu. </a:t>
            </a:r>
          </a:p>
          <a:p>
            <a:pPr marL="50673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Naša ideja je naš </a:t>
            </a:r>
            <a:r>
              <a:rPr lang="hr-H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ekološki vrt i stare sorte voćaka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 ovaj projekt očuvati od zaborava i propadanja i približiti ih kroz digitalnu platformu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 web stranici škole)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lokalnoj zajednici i šire 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stvoriti zdravi vrt u kojem ćemo uzgajati  autohtone sorte starih voćaka našeg kraja, posaditi bobičasto voće, lješnjak i lavandu te potaknuti učenike na zdrav 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način života</a:t>
            </a:r>
          </a:p>
          <a:p>
            <a:pPr algn="just"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transparentan način prezentirati naš rad u voćnjaku i vrtu</a:t>
            </a:r>
          </a:p>
          <a:p>
            <a:pPr algn="just"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ajedno s učiteljima djeca uče na praktičan način sve o biljkama u vrtu, razvijaju spoznaje o ekološkom uzgoju hrane, čuvaju prirodu i okoliš, svojim radom i trudom doprinose razvoju škole</a:t>
            </a:r>
          </a:p>
          <a:p>
            <a:pPr algn="just"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postanemo prepoznati i vrijedni od lokalne zajednice možda nam pomognu u našim željama i budućim planovima oko poboljšanja školskog voćnjak i vrta</a:t>
            </a:r>
          </a:p>
          <a:p>
            <a:pPr algn="just"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želja nam je imati sušaru za voće za izradu čipsa od </a:t>
            </a:r>
            <a:r>
              <a:rPr lang="hr-H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različitog voća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raditi pekmez od dunje, sapun od lavande i plasirati ih kroz učeničku zadrugu na tržište (što već radimo)</a:t>
            </a:r>
          </a:p>
          <a:p>
            <a:pPr>
              <a:spcAft>
                <a:spcPts val="800"/>
              </a:spcAft>
            </a:pP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4799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670A86-81D2-5237-FB7F-C8C94185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Ideja i vizija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BB08CD-DBE2-5A7D-AF63-9E4C9FF2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400">
              <a:effectLst/>
            </a:endParaRPr>
          </a:p>
          <a:p>
            <a:r>
              <a:rPr lang="en-US" sz="1400">
                <a:effectLst/>
              </a:rPr>
              <a:t>napraviti sjenicu/učionica u dijelu vrta sa starim sortama voćaka, </a:t>
            </a:r>
          </a:p>
          <a:p>
            <a:r>
              <a:rPr lang="en-US" sz="1400"/>
              <a:t>imati </a:t>
            </a:r>
            <a:r>
              <a:rPr lang="en-US" sz="1400">
                <a:effectLst/>
              </a:rPr>
              <a:t>učionicu za učenje u prirodi gdje bi se mogla održavati nastava,</a:t>
            </a:r>
          </a:p>
          <a:p>
            <a:r>
              <a:rPr lang="en-US" sz="1400"/>
              <a:t>s</a:t>
            </a:r>
            <a:r>
              <a:rPr lang="en-US" sz="1400">
                <a:effectLst/>
              </a:rPr>
              <a:t>agraditi jednu prostorija/kuhinja </a:t>
            </a:r>
            <a:r>
              <a:rPr lang="en-US" sz="1400"/>
              <a:t>za </a:t>
            </a:r>
            <a:r>
              <a:rPr lang="en-US" sz="1400">
                <a:effectLst/>
              </a:rPr>
              <a:t>alat i pribor za pripremu pekmeza, sapuna, čaja, čipsa…,</a:t>
            </a:r>
          </a:p>
          <a:p>
            <a:r>
              <a:rPr lang="en-US" sz="1400">
                <a:effectLst/>
              </a:rPr>
              <a:t>održavati radionice i razne edukacije koje bi imale za cilj podučiti cijepljenju voćaka, učenju o starim sortama voćaka i preradi biljaka kojima bi educirali djecu ne  samo iz naše škole nego nama susjedne škole,   </a:t>
            </a:r>
          </a:p>
          <a:p>
            <a:r>
              <a:rPr lang="en-US" sz="1400"/>
              <a:t>u</a:t>
            </a:r>
            <a:r>
              <a:rPr lang="en-US" sz="1400">
                <a:effectLst/>
              </a:rPr>
              <a:t>lagati u educiranje naših korisnika i djece, kako cijepiti voćke, kako uzgojiti organsko, i koji su benefiti za naše zdravlje i našu Planetu je ono što nas vodi</a:t>
            </a:r>
          </a:p>
          <a:p>
            <a:r>
              <a:rPr lang="en-US" sz="1400"/>
              <a:t>i</a:t>
            </a:r>
            <a:r>
              <a:rPr lang="en-US" sz="1400">
                <a:effectLst/>
              </a:rPr>
              <a:t>zvoditi nastavu na otvorenom gdje bi teoretski dio prešao u praksu na licu mjesta kroz prirodu, biologiju, kemiju, likovni, tehnički…i sve druge predmete kojima bi inspiracija bio naš vrt i voćnjak u izradi kurikula predmeta,</a:t>
            </a:r>
          </a:p>
          <a:p>
            <a:pPr>
              <a:spcAft>
                <a:spcPts val="800"/>
              </a:spcAft>
            </a:pPr>
            <a:r>
              <a:rPr lang="en-US" sz="1400">
                <a:effectLst/>
              </a:rPr>
              <a:t>organizirati dječje sajmove  gdje bi se okupile sve škole Zagrebačke županije i šire,</a:t>
            </a:r>
          </a:p>
          <a:p>
            <a:pPr>
              <a:spcAft>
                <a:spcPts val="800"/>
              </a:spcAft>
            </a:pPr>
            <a:r>
              <a:rPr lang="en-US" sz="1400"/>
              <a:t>povezati se s lokalnim OPG-ovima,</a:t>
            </a:r>
            <a:endParaRPr lang="en-US" sz="140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1400">
                <a:effectLst/>
              </a:rPr>
              <a:t>postati mjesto dobre suradnje, razmjene ideja, druženja i učenja za budućnost.</a:t>
            </a:r>
          </a:p>
          <a:p>
            <a:pPr>
              <a:spcAft>
                <a:spcPts val="800"/>
              </a:spcAft>
            </a:pPr>
            <a:endParaRPr lang="en-US" sz="1400">
              <a:effectLst/>
            </a:endParaRP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013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4BD0A42-B011-4DBF-B5CD-6718A97E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091" y="463427"/>
            <a:ext cx="8673484" cy="1085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r-HR" b="1" i="0" dirty="0">
                <a:solidFill>
                  <a:srgbClr val="323845"/>
                </a:solidFill>
                <a:effectLst/>
                <a:latin typeface="Roboto" panose="02000000000000000000" pitchFamily="2" charset="0"/>
              </a:rPr>
              <a:t>  </a:t>
            </a:r>
            <a:br>
              <a:rPr lang="hr-HR" b="1" i="0" dirty="0">
                <a:solidFill>
                  <a:srgbClr val="323845"/>
                </a:solidFill>
                <a:effectLst/>
                <a:latin typeface="Roboto" panose="02000000000000000000" pitchFamily="2" charset="0"/>
              </a:rPr>
            </a:br>
            <a:r>
              <a:rPr lang="hr-HR" sz="4000" i="0" dirty="0">
                <a:solidFill>
                  <a:srgbClr val="323845"/>
                </a:solidFill>
                <a:effectLst/>
                <a:latin typeface="Roboto" panose="02000000000000000000" pitchFamily="2" charset="0"/>
              </a:rPr>
              <a:t>Dvorišt</a:t>
            </a:r>
            <a:r>
              <a:rPr lang="hr-HR" sz="4000" dirty="0">
                <a:solidFill>
                  <a:srgbClr val="323845"/>
                </a:solidFill>
                <a:latin typeface="Roboto" panose="02000000000000000000" pitchFamily="2" charset="0"/>
              </a:rPr>
              <a:t>e i školski vrt</a:t>
            </a:r>
            <a:br>
              <a:rPr lang="hr-HR" b="1" i="0" dirty="0">
                <a:solidFill>
                  <a:srgbClr val="323845"/>
                </a:solidFill>
                <a:effectLst/>
                <a:latin typeface="Roboto" panose="02000000000000000000" pitchFamily="2" charset="0"/>
              </a:rPr>
            </a:br>
            <a:br>
              <a:rPr lang="hr-HR" b="1" i="0" dirty="0">
                <a:solidFill>
                  <a:srgbClr val="323845"/>
                </a:solidFill>
                <a:effectLst/>
                <a:latin typeface="Roboto" panose="02000000000000000000" pitchFamily="2" charset="0"/>
              </a:rPr>
            </a:br>
            <a:endParaRPr lang="hr-HR" dirty="0"/>
          </a:p>
        </p:txBody>
      </p:sp>
      <p:sp>
        <p:nvSpPr>
          <p:cNvPr id="3" name="Tekstni okvir 2">
            <a:extLst>
              <a:ext uri="{FF2B5EF4-FFF2-40B4-BE49-F238E27FC236}">
                <a16:creationId xmlns:a16="http://schemas.microsoft.com/office/drawing/2014/main" id="{4F08F965-B293-47B3-B684-4631A57C9685}"/>
              </a:ext>
            </a:extLst>
          </p:cNvPr>
          <p:cNvSpPr txBox="1"/>
          <p:nvPr/>
        </p:nvSpPr>
        <p:spPr>
          <a:xfrm>
            <a:off x="721581" y="5891127"/>
            <a:ext cx="802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Učenice, članice naše UZ izradile su plan školskog vrta i dvorišta </a:t>
            </a:r>
            <a:endParaRPr lang="hr-HR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980BB74-7925-FBED-FC47-AC329EAC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" y="105357"/>
            <a:ext cx="1123950" cy="10858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F3213E7-E6E9-8D6E-2336-6B45C168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81" y="1504767"/>
            <a:ext cx="6037028" cy="418581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057DF64-B88C-6898-1190-434F9F65B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321" y="105357"/>
            <a:ext cx="5065045" cy="6617196"/>
          </a:xfrm>
          <a:prstGeom prst="rect">
            <a:avLst/>
          </a:prstGeom>
          <a:solidFill>
            <a:srgbClr val="F2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sr-Latn-RS" altLang="sr-Latn-RS" sz="1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Š</a:t>
            </a: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KOLA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ŠKOLSKO IGRALIŠTE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BOR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ŠKOLSKO PARKIRALIŠTE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PUT DO PARKIRALIŠTA KROZ ŠKOLSKI VRT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GRM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BOBIČASTO VOĆE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OKRETIŠTE ŠKOLSKOG AUTOBUSA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KLUPE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KOŠEVI ZA SMEĆE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ORAH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GUPČEVA LIPA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LJEŠNJAK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TEGLE ZA CVIJEĆE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ŠKOLSKA SPORTSKA DVORANA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KOTLOVNICA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ULAZ U ŠKOLU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TRAVNATO IGRALIŠTE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9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GOL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0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LAVANDA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1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ULAZ U ŠKOLSKO DVORIŠTE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2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KOŠ ZA KOŠARKU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3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JAPANSKE TREŠNJE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4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VOĆNJAK S JABUKAMA, KRUŠKAMA, TREŠNJAMA, VIŠNJAMA, BRESKVOM I DUNJOM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5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VIŠNJA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6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DUNJA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7"/>
              <a:tabLst/>
            </a:pP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MUŠMULA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0D9B4E-C292-45AA-8116-56270304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88" y="2654490"/>
            <a:ext cx="4567686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  <a:effectLst/>
              </a:rPr>
              <a:t> QR </a:t>
            </a:r>
            <a:r>
              <a:rPr lang="en-US" sz="4800" dirty="0" err="1">
                <a:solidFill>
                  <a:srgbClr val="FFFFFF"/>
                </a:solidFill>
                <a:effectLst/>
              </a:rPr>
              <a:t>kod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1072FAC-EEE9-4F26-A784-BC07EACC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5862"/>
            <a:ext cx="4138655" cy="1112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rgbClr val="FFFFFF"/>
                </a:solidFill>
              </a:rPr>
              <a:t>Na </a:t>
            </a:r>
            <a:r>
              <a:rPr lang="en-US" sz="2400" dirty="0">
                <a:solidFill>
                  <a:srgbClr val="FFFFFF"/>
                </a:solidFill>
                <a:hlinkClick r:id="rId3"/>
              </a:rPr>
              <a:t>Web </a:t>
            </a:r>
            <a:r>
              <a:rPr lang="en-US" sz="2400" dirty="0" err="1">
                <a:solidFill>
                  <a:srgbClr val="FFFFFF"/>
                </a:solidFill>
                <a:hlinkClick r:id="rId3"/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naše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škole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4A7AF1-0A98-D3BD-C6BA-06FCBFC6A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" r="6407" b="2"/>
          <a:stretch/>
        </p:blipFill>
        <p:spPr>
          <a:xfrm>
            <a:off x="6867143" y="928116"/>
            <a:ext cx="4360517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34CEF4-01D3-4AF7-9E84-F43030AC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rtlCol="0" anchor="b">
            <a:normAutofit/>
          </a:bodyPr>
          <a:lstStyle/>
          <a:p>
            <a:pPr algn="r" rtl="0"/>
            <a:r>
              <a:rPr lang="hr-HR" sz="400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FINALNI PROJEKT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31EFD88C-EC41-4850-9D1D-676D6AEE0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123982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rtl="0">
              <a:buNone/>
            </a:pP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Našu priču glede projekta pod nazivom Digitalni školski vrt odlučili smo ispričati kroz dva </a:t>
            </a:r>
            <a:r>
              <a:rPr lang="hr-HR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videouratka</a:t>
            </a: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rtl="0">
              <a:buFont typeface="Wingdings" panose="05000000000000000000" pitchFamily="2" charset="2"/>
              <a:buChar char="v"/>
            </a:pPr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1. Vodimo vas u virtualnu šetnju našim vrtom i voćnjakom. Kroz vrt vas vode učenice 6.a razreda Ksenija Blažević i Valentina </a:t>
            </a:r>
            <a:r>
              <a:rPr lang="hr-HR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Pušek</a:t>
            </a: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. Jako su se potrudile opisati naš vrt, što sve u njemu ima i kako se svi zajedno o njemu brinemo. Nisu profesionalne snimateljice i nećemo im ništa zamjeriti…</a:t>
            </a:r>
          </a:p>
          <a:p>
            <a:pPr rtl="0"/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Poveznica: </a:t>
            </a: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https://www.youtube.com/watch?v=O8lX-P5kkZw</a:t>
            </a:r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2. Kroz ovaj video saznat ćete kako se naš školski vrt i voćnjak razvijao kroz učeničku zadrugu Jakovlje. Naučit ćete kako se cijepi voćka na divlju podlogu - nastava u vrtu, gdje naši učenici praktično uče uz učiteljicu prirode i kemije i vanjskog suradnika. Nedostaje nam prava učionica na otvorenom (nadamo se da ćemo to uspjeti ostvariti).</a:t>
            </a:r>
          </a:p>
          <a:p>
            <a:pPr rtl="0"/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</a:rPr>
              <a:t>Poveznica: </a:t>
            </a:r>
            <a:r>
              <a:rPr lang="hr-HR" sz="1900" dirty="0"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https://youtu.be/Raif6AnRo64</a:t>
            </a:r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hr-H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Grafika 3" descr="Knjige na polici">
            <a:extLst>
              <a:ext uri="{FF2B5EF4-FFF2-40B4-BE49-F238E27FC236}">
                <a16:creationId xmlns:a16="http://schemas.microsoft.com/office/drawing/2014/main" id="{3DE94ADA-0031-43D4-A79A-B89B95993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171" y="14254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A8C15-23EF-4BC1-40CF-6FFA873B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dirty="0">
                <a:latin typeface="Franklin Gothic Book" panose="020B0503020102020204" pitchFamily="34" charset="0"/>
                <a:cs typeface="Segoe UI" panose="020B0502040204020203" pitchFamily="34" charset="0"/>
              </a:rPr>
              <a:t>FINALNI PROJEKT </a:t>
            </a:r>
            <a:r>
              <a:rPr lang="hr-HR" dirty="0"/>
              <a:t>- zaključak: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7679C20-C2B4-112A-6E3B-0E5D3EA4B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69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2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2" name="Rectangle 2084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86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Rectangle 2088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DE5079-B185-4DE0-AF2C-AE4B7709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 rtlCol="0">
            <a:normAutofit/>
          </a:bodyPr>
          <a:lstStyle/>
          <a:p>
            <a:pPr rtl="0"/>
            <a:r>
              <a:rPr lang="hr-HR" sz="400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Učimo i razvijamo i dalje naš vrt…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112163-3F4C-8941-A90E-48785F2F1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" r="204" b="1"/>
          <a:stretch/>
        </p:blipFill>
        <p:spPr>
          <a:xfrm>
            <a:off x="146047" y="238938"/>
            <a:ext cx="1225550" cy="122555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6F3AAA-6578-6402-86C2-670F0932B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r="19134" b="3"/>
          <a:stretch/>
        </p:blipFill>
        <p:spPr bwMode="auto">
          <a:xfrm>
            <a:off x="1152525" y="1816874"/>
            <a:ext cx="3171825" cy="296467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E652EA-9B41-CC8E-C79C-E87520E98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17175" b="3"/>
          <a:stretch/>
        </p:blipFill>
        <p:spPr bwMode="auto">
          <a:xfrm>
            <a:off x="4846932" y="1690687"/>
            <a:ext cx="2924175" cy="309086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9084830-DF44-400E-334A-7AE1C1559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r="17283" b="3"/>
          <a:stretch/>
        </p:blipFill>
        <p:spPr bwMode="auto">
          <a:xfrm>
            <a:off x="8115300" y="1690687"/>
            <a:ext cx="3111498" cy="3090864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9B4E0E8-07C8-4A23-99E2-20D6DFD6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4955878"/>
            <a:ext cx="9748523" cy="17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hr-HR" sz="2000" b="0" i="0" dirty="0">
              <a:effectLst/>
              <a:latin typeface="Verdana" panose="020B0604030504040204" pitchFamily="34" charset="0"/>
            </a:endParaRPr>
          </a:p>
          <a:p>
            <a:endParaRPr lang="hr-HR" sz="2000" b="0" i="0" dirty="0">
              <a:effectLst/>
              <a:latin typeface="Verdana" panose="020B0604030504040204" pitchFamily="34" charset="0"/>
            </a:endParaRPr>
          </a:p>
          <a:p>
            <a:r>
              <a:rPr lang="hr-HR" sz="1800" b="0" i="0" dirty="0">
                <a:effectLst/>
                <a:latin typeface="Verdana" panose="020B0604030504040204" pitchFamily="34" charset="0"/>
              </a:rPr>
              <a:t>Učenici viših razreda sa učiteljicom Ružicom </a:t>
            </a:r>
            <a:r>
              <a:rPr lang="hr-HR" sz="1800" b="0" i="0" dirty="0" err="1">
                <a:effectLst/>
                <a:latin typeface="Verdana" panose="020B0604030504040204" pitchFamily="34" charset="0"/>
              </a:rPr>
              <a:t>Bankole</a:t>
            </a:r>
            <a:r>
              <a:rPr lang="hr-HR" sz="1800" b="0" i="0" dirty="0">
                <a:effectLst/>
                <a:latin typeface="Verdana" panose="020B0604030504040204" pitchFamily="34" charset="0"/>
              </a:rPr>
              <a:t> ubrali su plodove s naših mušmula u školskom vrtu.</a:t>
            </a:r>
          </a:p>
          <a:p>
            <a:endParaRPr lang="hr-HR" sz="1800" b="0" i="0" dirty="0">
              <a:effectLst/>
              <a:latin typeface="Verdana" panose="020B0604030504040204" pitchFamily="34" charset="0"/>
            </a:endParaRPr>
          </a:p>
          <a:p>
            <a:endParaRPr lang="hr-HR" sz="1800" b="0" i="0" dirty="0">
              <a:effectLst/>
              <a:latin typeface="Verdana" panose="020B0604030504040204" pitchFamily="34" charset="0"/>
            </a:endParaRPr>
          </a:p>
          <a:p>
            <a:endParaRPr lang="hr-HR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u dvorani&#10;&#10;Opis je automatski generiran">
            <a:extLst>
              <a:ext uri="{FF2B5EF4-FFF2-40B4-BE49-F238E27FC236}">
                <a16:creationId xmlns:a16="http://schemas.microsoft.com/office/drawing/2014/main" id="{D44AED16-892F-8C8F-9C9B-9753C6FF5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6" r="1" b="13331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6" name="Slika 5" descr="Slika na kojoj se prikazuje osoba, dijete, u dvorani, grupa&#10;&#10;Opis je automatski generiran">
            <a:extLst>
              <a:ext uri="{FF2B5EF4-FFF2-40B4-BE49-F238E27FC236}">
                <a16:creationId xmlns:a16="http://schemas.microsoft.com/office/drawing/2014/main" id="{B8F79221-2D37-BD3A-EA22-5B90B424B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77" r="1" b="9540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rava, vanjski, osoba, nebo&#10;&#10;Opis je automatski generiran">
            <a:extLst>
              <a:ext uri="{FF2B5EF4-FFF2-40B4-BE49-F238E27FC236}">
                <a16:creationId xmlns:a16="http://schemas.microsoft.com/office/drawing/2014/main" id="{3CE64035-D720-1172-BB5A-24B98505B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30" r="2" b="2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899CB6-98F9-0FB9-493B-CF5CC234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4464872"/>
            <a:ext cx="6829425" cy="1608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200" dirty="0"/>
              <a:t>Jabuka u našem vrtu </a:t>
            </a:r>
            <a:br>
              <a:rPr lang="hr-HR" sz="3200" dirty="0"/>
            </a:br>
            <a:r>
              <a:rPr lang="hr-HR" sz="3200" dirty="0"/>
              <a:t>- edukacija o starim sortama jabuka/degustacija</a:t>
            </a:r>
            <a:endParaRPr lang="en-US" sz="3200" dirty="0"/>
          </a:p>
        </p:txBody>
      </p:sp>
      <p:pic>
        <p:nvPicPr>
          <p:cNvPr id="4" name="Rezervirano mjesto sadržaja 3" descr="Slika na kojoj se prikazuje nebo, trava, vanjski, stojeći&#10;&#10;Opis je automatski generiran">
            <a:extLst>
              <a:ext uri="{FF2B5EF4-FFF2-40B4-BE49-F238E27FC236}">
                <a16:creationId xmlns:a16="http://schemas.microsoft.com/office/drawing/2014/main" id="{C9C0C3BF-E4DB-620E-58A1-535E9C282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61" r="1" b="17790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Slika 4" descr="Slika na kojoj se prikazuje trava, vanjski, drvo, polje&#10;&#10;Opis je automatski generiran">
            <a:extLst>
              <a:ext uri="{FF2B5EF4-FFF2-40B4-BE49-F238E27FC236}">
                <a16:creationId xmlns:a16="http://schemas.microsoft.com/office/drawing/2014/main" id="{B533FD27-5751-254C-4771-697CCB8D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5" r="1" b="1"/>
          <a:stretch/>
        </p:blipFill>
        <p:spPr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156E74-5325-FC72-1380-78DD423F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703" y="2864722"/>
            <a:ext cx="5729985" cy="1038979"/>
          </a:xfrm>
        </p:spPr>
        <p:txBody>
          <a:bodyPr anchor="b">
            <a:normAutofit/>
          </a:bodyPr>
          <a:lstStyle/>
          <a:p>
            <a:r>
              <a:rPr lang="hr-HR" sz="3300" b="1" dirty="0"/>
              <a:t>Radovi u školskom vrtu</a:t>
            </a:r>
            <a:br>
              <a:rPr lang="hr-HR" sz="3300" dirty="0"/>
            </a:br>
            <a:endParaRPr lang="hr-HR" sz="3300" dirty="0"/>
          </a:p>
        </p:txBody>
      </p:sp>
      <p:pic>
        <p:nvPicPr>
          <p:cNvPr id="6" name="Slika 5" descr="Slika na kojoj se prikazuje trava, vanjski, nebo, polje&#10;&#10;Opis je automatski generiran">
            <a:extLst>
              <a:ext uri="{FF2B5EF4-FFF2-40B4-BE49-F238E27FC236}">
                <a16:creationId xmlns:a16="http://schemas.microsoft.com/office/drawing/2014/main" id="{3B6D1A40-C118-B620-6AF2-E79CE739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4" r="2" b="1751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lika 3" descr="Slika na kojoj se prikazuje trava, vanjski, nebo, polje&#10;&#10;Opis je automatski generiran">
            <a:extLst>
              <a:ext uri="{FF2B5EF4-FFF2-40B4-BE49-F238E27FC236}">
                <a16:creationId xmlns:a16="http://schemas.microsoft.com/office/drawing/2014/main" id="{A0A2A70C-B643-6619-6958-86442285C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74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ED309D-2478-A785-4F53-20D9764B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484" y="3638258"/>
            <a:ext cx="6544068" cy="2776856"/>
          </a:xfrm>
        </p:spPr>
        <p:txBody>
          <a:bodyPr>
            <a:normAutofit/>
          </a:bodyPr>
          <a:lstStyle/>
          <a:p>
            <a:r>
              <a:rPr lang="hr-HR" sz="2000" dirty="0"/>
              <a:t>s radovima u školskom vrtu započeli smo 11. 2. 2023. </a:t>
            </a:r>
          </a:p>
          <a:p>
            <a:r>
              <a:rPr lang="hr-HR" sz="2000" dirty="0"/>
              <a:t>posadili smo voćke jabuke i trešnje divlje podloge koje će se u četvrtom mjesecu cijepiti</a:t>
            </a:r>
          </a:p>
          <a:p>
            <a:r>
              <a:rPr lang="hr-HR" sz="2000" dirty="0"/>
              <a:t>Djeca i učitelji sami sade, siju, cijepe, režu, čiste, beru, obrađuju zemlju….nema uporabe nikakvih dodataka. </a:t>
            </a:r>
          </a:p>
        </p:txBody>
      </p:sp>
    </p:spTree>
    <p:extLst>
      <p:ext uri="{BB962C8B-B14F-4D97-AF65-F5344CB8AC3E}">
        <p14:creationId xmlns:p14="http://schemas.microsoft.com/office/powerpoint/2010/main" val="25723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146507B9-8E1F-86B0-AF80-D78FF2A84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0"/>
          <a:stretch/>
        </p:blipFill>
        <p:spPr>
          <a:xfrm>
            <a:off x="4111585" y="3405770"/>
            <a:ext cx="3200400" cy="308363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476D7C8-9026-E96C-8B7B-955413DD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" y="70881"/>
            <a:ext cx="3200400" cy="42672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FD8A896-7700-C175-337B-F0E265D9C8FF}"/>
              </a:ext>
            </a:extLst>
          </p:cNvPr>
          <p:cNvSpPr txBox="1"/>
          <p:nvPr/>
        </p:nvSpPr>
        <p:spPr>
          <a:xfrm>
            <a:off x="6162145" y="857805"/>
            <a:ext cx="150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KRUŠKE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C8BE366-8E24-063E-E35B-5F2CF3436DD3}"/>
              </a:ext>
            </a:extLst>
          </p:cNvPr>
          <p:cNvSpPr txBox="1"/>
          <p:nvPr/>
        </p:nvSpPr>
        <p:spPr>
          <a:xfrm>
            <a:off x="505854" y="3486827"/>
            <a:ext cx="4419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POZDRAV PROLJEĆU U     </a:t>
            </a:r>
          </a:p>
          <a:p>
            <a:r>
              <a:rPr lang="hr-HR" sz="2800" dirty="0"/>
              <a:t>            ŠKOLSKOM VRTU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C3C559B8-F7FF-D302-C3A8-65179C017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2610"/>
            <a:ext cx="4267200" cy="19716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077442D-CA11-A404-4D2F-4EE5A985B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49" y="93290"/>
            <a:ext cx="4267200" cy="320040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20AF1534-8714-6ADA-B660-8DAA6D3AAC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0322085" y="0"/>
            <a:ext cx="3200400" cy="42672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9603B7FA-FC8F-A2D3-E4CF-AECC60BCFF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991"/>
          <a:stretch/>
        </p:blipFill>
        <p:spPr>
          <a:xfrm>
            <a:off x="9615055" y="4522609"/>
            <a:ext cx="3968867" cy="197167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D805554-D1FC-C173-D611-91CEB86D40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850" b="22814"/>
          <a:stretch/>
        </p:blipFill>
        <p:spPr>
          <a:xfrm>
            <a:off x="7663523" y="0"/>
            <a:ext cx="2597125" cy="329369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4BE4B92-6AB0-FDBA-2AF2-1DD59E9E16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82" b="4204"/>
          <a:stretch/>
        </p:blipFill>
        <p:spPr>
          <a:xfrm>
            <a:off x="7429164" y="3429000"/>
            <a:ext cx="2831484" cy="30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48090D-7025-76A0-27FB-D0DF8E24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DIGITALNI UČENIČKI INKUBATOR 2022.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9067CF-83B3-20F4-1212-351D553C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endParaRPr lang="hr-HR" sz="1400" b="0" i="0" dirty="0">
              <a:effectLst/>
              <a:latin typeface="Raleway" pitchFamily="2" charset="-18"/>
            </a:endParaRPr>
          </a:p>
          <a:p>
            <a:pPr fontAlgn="base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online inkubator namijenjen je učenicima svih osnovnih (viši razredi) i srednjih škola u Republici Hrvatskoj. </a:t>
            </a:r>
          </a:p>
          <a:p>
            <a:pPr fontAlgn="base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naša ekipa je više od dva mjeseca je neumorno radila na realizaciji vlastitih ideja i na taj način doprinijele svojim projektom pod nazivom </a:t>
            </a:r>
            <a:r>
              <a:rPr lang="hr-H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Digitalni školski vrt</a:t>
            </a:r>
          </a:p>
          <a:p>
            <a:pPr fontAlgn="base"/>
            <a:r>
              <a:rPr lang="hr-HR" sz="1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se odvijao u periodu od 14. ožujka do 5. lipnja 2022. godine.</a:t>
            </a:r>
            <a:endParaRPr lang="hr-H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endParaRPr lang="hr-H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Projektni tim - voditelji:</a:t>
            </a:r>
          </a:p>
          <a:p>
            <a:pPr rtl="0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Ivanka Cvetko, učitelj tehničke kulture i informatike, u zvanju savjetnice</a:t>
            </a:r>
          </a:p>
          <a:p>
            <a:pPr rtl="0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Darija </a:t>
            </a:r>
            <a:r>
              <a:rPr lang="hr-H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Belinić</a:t>
            </a:r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, vjeroučiteljica, voditeljica učeničke zadruge</a:t>
            </a:r>
          </a:p>
          <a:p>
            <a:pPr rtl="0"/>
            <a:endParaRPr lang="hr-H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Članovi tima – suradnici na projektu:</a:t>
            </a:r>
          </a:p>
          <a:p>
            <a:pPr rtl="0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Učenici - zadrugari, </a:t>
            </a:r>
          </a:p>
          <a:p>
            <a:pPr rtl="0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Ružica </a:t>
            </a:r>
            <a:r>
              <a:rPr lang="hr-H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Bankole</a:t>
            </a:r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, učiteljica prirode/biologije/kemije</a:t>
            </a:r>
          </a:p>
          <a:p>
            <a:pPr fontAlgn="base"/>
            <a:endParaRPr lang="hr-HR" sz="1400" b="0" i="0" dirty="0">
              <a:effectLst/>
              <a:latin typeface="Raleway" pitchFamily="2" charset="-18"/>
            </a:endParaRP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1523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A918F2-B2C3-12C3-0398-51187122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Hvala na pozornosti!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8" name="Content Placeholder 25">
            <a:extLst>
              <a:ext uri="{FF2B5EF4-FFF2-40B4-BE49-F238E27FC236}">
                <a16:creationId xmlns:a16="http://schemas.microsoft.com/office/drawing/2014/main" id="{8E54E87E-513A-179C-3919-6D2DAF99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Bilo </a:t>
            </a:r>
            <a:r>
              <a:rPr lang="en-US" sz="2000"/>
              <a:t>nam</a:t>
            </a:r>
            <a:r>
              <a:rPr lang="en-US" sz="2000" dirty="0"/>
              <a:t> je </a:t>
            </a:r>
            <a:r>
              <a:rPr lang="en-US" sz="2000"/>
              <a:t>zadovoljstvo</a:t>
            </a:r>
            <a:r>
              <a:rPr lang="en-US" sz="2000" dirty="0"/>
              <a:t> </a:t>
            </a:r>
            <a:r>
              <a:rPr lang="en-US" sz="2000"/>
              <a:t>sudjelovati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pokazati</a:t>
            </a:r>
            <a:r>
              <a:rPr lang="en-US" sz="2000" dirty="0"/>
              <a:t> </a:t>
            </a:r>
            <a:r>
              <a:rPr lang="en-US" sz="2000"/>
              <a:t>što</a:t>
            </a:r>
            <a:r>
              <a:rPr lang="en-US" sz="2000" dirty="0"/>
              <a:t> </a:t>
            </a:r>
            <a:r>
              <a:rPr lang="en-US" sz="2000"/>
              <a:t>radimo</a:t>
            </a:r>
            <a:r>
              <a:rPr lang="en-US" sz="2000" dirty="0"/>
              <a:t>, koji </a:t>
            </a:r>
            <a:r>
              <a:rPr lang="en-US" sz="2000"/>
              <a:t>su</a:t>
            </a:r>
            <a:r>
              <a:rPr lang="en-US" sz="2000" dirty="0"/>
              <a:t> </a:t>
            </a:r>
            <a:r>
              <a:rPr lang="en-US" sz="2000"/>
              <a:t>naši</a:t>
            </a:r>
            <a:r>
              <a:rPr lang="en-US" sz="2000" dirty="0"/>
              <a:t> </a:t>
            </a:r>
            <a:r>
              <a:rPr lang="en-US" sz="2000"/>
              <a:t>ciljevi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kako</a:t>
            </a:r>
            <a:r>
              <a:rPr lang="en-US" sz="2000" dirty="0"/>
              <a:t> bi </a:t>
            </a:r>
            <a:r>
              <a:rPr lang="en-US" sz="2000"/>
              <a:t>željeli</a:t>
            </a:r>
            <a:r>
              <a:rPr lang="en-US" sz="2000" dirty="0"/>
              <a:t> da se </a:t>
            </a:r>
            <a:r>
              <a:rPr lang="en-US" sz="2000"/>
              <a:t>razvijamo</a:t>
            </a:r>
            <a:r>
              <a:rPr lang="en-US" sz="2000" dirty="0"/>
              <a:t> u </a:t>
            </a:r>
            <a:r>
              <a:rPr lang="en-US" sz="2000"/>
              <a:t>budućnosti</a:t>
            </a:r>
            <a:r>
              <a:rPr lang="en-US" sz="2000" dirty="0"/>
              <a:t>. </a:t>
            </a:r>
            <a:endParaRPr lang="en-US" sz="2000"/>
          </a:p>
          <a:p>
            <a:endParaRPr lang="en-US" sz="2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E7836F1-1E81-C2D1-0B75-99949B231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1" r="8145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a 4" descr="Čavrljanje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2503" y="-86553"/>
            <a:ext cx="4727448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971" y="1275067"/>
            <a:ext cx="5633531" cy="2226769"/>
          </a:xfrm>
        </p:spPr>
        <p:txBody>
          <a:bodyPr rtlCol="0" anchor="ctr">
            <a:normAutofit/>
          </a:bodyPr>
          <a:lstStyle/>
          <a:p>
            <a:pPr algn="l" rtl="0"/>
            <a:br>
              <a:rPr lang="hr-HR" sz="4800" dirty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endParaRPr lang="hr-HR" sz="4800" dirty="0">
              <a:solidFill>
                <a:schemeClr val="bg1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172" y="4588280"/>
            <a:ext cx="8863818" cy="2487212"/>
          </a:xfrm>
        </p:spPr>
        <p:txBody>
          <a:bodyPr rtlCol="0" anchor="ctr">
            <a:normAutofit/>
          </a:bodyPr>
          <a:lstStyle/>
          <a:p>
            <a:pPr algn="l"/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https://www.youtube.com/watch?v=O8lX-P5kkZw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Poveznica:  </a:t>
            </a: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https://youtu.be/Raif6AnRo64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BAFAB9-304A-98D3-05AC-AE6C7DE3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</a:rPr>
              <a:t>Svrha digitalnog učeničkog inkubatora</a:t>
            </a:r>
            <a:br>
              <a:rPr lang="hr-HR" sz="4000" dirty="0">
                <a:solidFill>
                  <a:srgbClr val="FFFFFF"/>
                </a:solidFill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C8C95F-7587-2094-23EC-68CF1C39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 poticati kreativno i apstraktno promišljanje</a:t>
            </a: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Stimulirati poduzetnički duh i stvaranje vrijednosti</a:t>
            </a: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Educirati učenike o kreativnosti, inovacijama i pokretanju projekata</a:t>
            </a: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Promovirati i poticati timski rad i zajedništvo unutar razreda</a:t>
            </a: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 učenicima da pokažu </a:t>
            </a:r>
            <a:r>
              <a:rPr lang="hr-H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proaktivnost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odgovornost u izvannastavnim aktivnostima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Digitalnom učeničkom inkubatoru osim novih znanja, učenici su stekli i razvijali nove vještine te se povezali u timove koji vlastite ideje pretvaraju u konkretne projekte.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426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308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1" name="Oval 3090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3011211"/>
            <a:ext cx="3474943" cy="34749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A39026-B15E-DF85-5B49-153CE9C4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7" y="3579484"/>
            <a:ext cx="3267256" cy="2474102"/>
          </a:xfrm>
        </p:spPr>
        <p:txBody>
          <a:bodyPr>
            <a:normAutofit/>
          </a:bodyPr>
          <a:lstStyle/>
          <a:p>
            <a:pPr algn="ctr"/>
            <a:br>
              <a:rPr lang="hr-HR" sz="2000">
                <a:solidFill>
                  <a:schemeClr val="bg1"/>
                </a:solidFill>
              </a:rPr>
            </a:br>
            <a:r>
              <a:rPr lang="hr-HR" sz="2000">
                <a:solidFill>
                  <a:schemeClr val="bg1"/>
                </a:solidFill>
              </a:rPr>
              <a:t>Online inkubator za razvoj kreativnog potencijala učenika i stvaranje nove vrijednosti.</a:t>
            </a:r>
            <a:br>
              <a:rPr lang="hr-HR" sz="2000">
                <a:solidFill>
                  <a:schemeClr val="bg1"/>
                </a:solidFill>
              </a:rPr>
            </a:br>
            <a:r>
              <a:rPr lang="hr-HR" sz="2000">
                <a:solidFill>
                  <a:schemeClr val="bg1"/>
                </a:solidFill>
              </a:rPr>
              <a:t>(</a:t>
            </a:r>
            <a:r>
              <a:rPr lang="hr-HR" sz="2000">
                <a:solidFill>
                  <a:schemeClr val="bg1"/>
                </a:solidFill>
                <a:hlinkClick r:id="rId2"/>
              </a:rPr>
              <a:t>https://digitalniinkubator.eu/ucenicki/</a:t>
            </a:r>
            <a:r>
              <a:rPr lang="hr-HR" sz="2000">
                <a:solidFill>
                  <a:schemeClr val="bg1"/>
                </a:solidFill>
              </a:rPr>
              <a:t>)</a:t>
            </a:r>
            <a:br>
              <a:rPr lang="hr-HR" sz="2000">
                <a:solidFill>
                  <a:schemeClr val="bg1"/>
                </a:solidFill>
              </a:rPr>
            </a:br>
            <a:endParaRPr lang="hr-HR" sz="2000">
              <a:solidFill>
                <a:schemeClr val="bg1"/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B92FA46-EC79-BBD6-2946-F5DD80BBE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222667" y="735775"/>
            <a:ext cx="2040115" cy="2040115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8A3193F-6F55-77A1-89E0-DC1E53BE2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2367813" y="168131"/>
            <a:ext cx="1705963" cy="1705963"/>
          </a:xfrm>
          <a:custGeom>
            <a:avLst/>
            <a:gdLst/>
            <a:ahLst/>
            <a:cxnLst/>
            <a:rect l="l" t="t" r="r" b="b"/>
            <a:pathLst>
              <a:path w="2228656" h="2228656">
                <a:moveTo>
                  <a:pt x="1114328" y="0"/>
                </a:moveTo>
                <a:cubicBezTo>
                  <a:pt x="1729754" y="0"/>
                  <a:pt x="2228656" y="498902"/>
                  <a:pt x="2228656" y="1114328"/>
                </a:cubicBezTo>
                <a:cubicBezTo>
                  <a:pt x="2228656" y="1729754"/>
                  <a:pt x="1729754" y="2228656"/>
                  <a:pt x="1114328" y="2228656"/>
                </a:cubicBezTo>
                <a:cubicBezTo>
                  <a:pt x="498902" y="2228656"/>
                  <a:pt x="0" y="1729754"/>
                  <a:pt x="0" y="1114328"/>
                </a:cubicBezTo>
                <a:cubicBezTo>
                  <a:pt x="0" y="498902"/>
                  <a:pt x="498902" y="0"/>
                  <a:pt x="1114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6976" y="3037805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7" name="Freeform: Shape 309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84" name="Picture 12">
            <a:extLst>
              <a:ext uri="{FF2B5EF4-FFF2-40B4-BE49-F238E27FC236}">
                <a16:creationId xmlns:a16="http://schemas.microsoft.com/office/drawing/2014/main" id="{58A0A4C0-315C-7D97-8A60-1E059B1F1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3897249" y="1682346"/>
            <a:ext cx="1897916" cy="1897916"/>
          </a:xfrm>
          <a:custGeom>
            <a:avLst/>
            <a:gdLst/>
            <a:ahLst/>
            <a:cxnLst/>
            <a:rect l="l" t="t" r="r" b="b"/>
            <a:pathLst>
              <a:path w="2479422" h="2479422">
                <a:moveTo>
                  <a:pt x="1239711" y="0"/>
                </a:moveTo>
                <a:cubicBezTo>
                  <a:pt x="1924384" y="0"/>
                  <a:pt x="2479422" y="555038"/>
                  <a:pt x="2479422" y="1239711"/>
                </a:cubicBezTo>
                <a:cubicBezTo>
                  <a:pt x="2479422" y="1924384"/>
                  <a:pt x="1924384" y="2479422"/>
                  <a:pt x="1239711" y="2479422"/>
                </a:cubicBezTo>
                <a:cubicBezTo>
                  <a:pt x="555038" y="2479422"/>
                  <a:pt x="0" y="1924384"/>
                  <a:pt x="0" y="1239711"/>
                </a:cubicBezTo>
                <a:cubicBezTo>
                  <a:pt x="0" y="555038"/>
                  <a:pt x="555038" y="0"/>
                  <a:pt x="12397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68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08153" y="207461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1" name="Freeform: Shape 3120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124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26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27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32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6" name="Freeform: Shape 3135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7" name="Freeform: Shape 3136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8" name="Freeform: Shape 3137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9" name="Freeform: Shape 3138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0" name="Freeform: Shape 3139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140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141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142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43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44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45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46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47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48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149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150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51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53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5" name="Freeform: Shape 3154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6" name="Freeform: Shape 3155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7" name="Freeform: Shape 3156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8" name="Freeform: Shape 3157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9" name="Freeform: Shape 3158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60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61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62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63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64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6" name="Freeform: Shape 3165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7" name="Freeform: Shape 3166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8" name="Freeform: Shape 3167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9" name="Freeform: Shape 3168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0" name="Freeform: Shape 3169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1" name="Freeform: Shape 3170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2" name="Freeform: Shape 3171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3" name="Freeform: Shape 3172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3" name="Freeform: Shape 3182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4" name="Freeform: Shape 3183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5" name="Freeform: Shape 3184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6" name="Freeform: Shape 3185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7" name="Freeform: Shape 3186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8" name="Freeform: Shape 3187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9" name="Freeform: Shape 3188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1" name="Freeform: Shape 3190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2" name="Freeform: Shape 3191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3" name="Freeform: Shape 3192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4" name="Freeform: Shape 3193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5" name="Freeform: Shape 3194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6" name="Freeform: Shape 3195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7" name="Freeform: Shape 3196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8" name="Freeform: Shape 3197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9" name="Freeform: Shape 3198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0" name="Freeform: Shape 3199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1" name="Freeform: Shape 3200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2" name="Freeform: Shape 3201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3" name="Freeform: Shape 3202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4" name="Freeform: Shape 3203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5" name="Freeform: Shape 3204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8" name="Freeform: Shape 3207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9" name="Freeform: Shape 3208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0" name="Freeform: Shape 3209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1" name="Freeform: Shape 3210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2" name="Freeform: Shape 3211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3" name="Freeform: Shape 3212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4" name="Freeform: Shape 3213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5" name="Freeform: Shape 3214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6" name="Freeform: Shape 3215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7" name="Freeform: Shape 3216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8" name="Freeform: Shape 3217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9" name="Freeform: Shape 3218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0" name="Freeform: Shape 3219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1" name="Freeform: Shape 3220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2" name="Freeform: Shape 3221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3" name="Freeform: Shape 3222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4" name="Freeform: Shape 3223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5" name="Freeform: Shape 3224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6" name="Freeform: Shape 3225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7" name="Freeform: Shape 3226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8" name="Freeform: Shape 3227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9" name="Freeform: Shape 3228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0" name="Freeform: Shape 3229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1" name="Freeform: Shape 3230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2" name="Freeform: Shape 3231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3" name="Freeform: Shape 3232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4" name="Freeform: Shape 3233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5" name="Freeform: Shape 3234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6" name="Freeform: Shape 3235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7" name="Freeform: Shape 3236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8" name="Freeform: Shape 3237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9" name="Freeform: Shape 3238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2" name="Freeform: Shape 3241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3" name="Freeform: Shape 3242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4" name="Freeform: Shape 3243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7" name="Freeform: Shape 3246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8" name="Freeform: Shape 3247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9" name="Freeform: Shape 3248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0" name="Freeform: Shape 3249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1" name="Freeform: Shape 3250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2" name="Freeform: Shape 3251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3" name="Freeform: Shape 3252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5" name="Freeform: Shape 3254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6" name="Freeform: Shape 3255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7" name="Freeform: Shape 3256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8" name="Freeform: Shape 3257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9" name="Freeform: Shape 3258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0" name="Freeform: Shape 3259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1" name="Freeform: Shape 3260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2" name="Freeform: Shape 3261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3" name="Freeform: Shape 3262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4" name="Freeform: Shape 3263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5" name="Freeform: Shape 3264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6" name="Freeform: Shape 3265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F478D3F3-A0BA-6E8A-1F4F-A13F5F7E3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4542412" y="3850995"/>
            <a:ext cx="2013902" cy="2013902"/>
          </a:xfrm>
          <a:custGeom>
            <a:avLst/>
            <a:gdLst/>
            <a:ahLst/>
            <a:cxnLst/>
            <a:rect l="l" t="t" r="r" b="b"/>
            <a:pathLst>
              <a:path w="2013902" h="2013902">
                <a:moveTo>
                  <a:pt x="1006951" y="0"/>
                </a:moveTo>
                <a:cubicBezTo>
                  <a:pt x="1563075" y="0"/>
                  <a:pt x="2013902" y="450827"/>
                  <a:pt x="2013902" y="1006951"/>
                </a:cubicBezTo>
                <a:cubicBezTo>
                  <a:pt x="2013902" y="1563075"/>
                  <a:pt x="1563075" y="2013902"/>
                  <a:pt x="1006951" y="2013902"/>
                </a:cubicBezTo>
                <a:cubicBezTo>
                  <a:pt x="450827" y="2013902"/>
                  <a:pt x="0" y="1563075"/>
                  <a:pt x="0" y="1006951"/>
                </a:cubicBezTo>
                <a:cubicBezTo>
                  <a:pt x="0" y="450827"/>
                  <a:pt x="450827" y="0"/>
                  <a:pt x="10069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B2A318-C4C6-D8E4-FE91-8BE896A9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776" y="674087"/>
            <a:ext cx="4427091" cy="5434793"/>
          </a:xfrm>
        </p:spPr>
        <p:txBody>
          <a:bodyPr anchor="ctr">
            <a:normAutofit/>
          </a:bodyPr>
          <a:lstStyle/>
          <a:p>
            <a:endParaRPr lang="hr-HR" sz="13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13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300" b="1">
                <a:solidFill>
                  <a:schemeClr val="bg1"/>
                </a:solidFill>
              </a:rPr>
              <a:t>ANALIZA I OPIS PROBLEMA</a:t>
            </a:r>
          </a:p>
          <a:p>
            <a:r>
              <a:rPr lang="hr-HR" sz="1300">
                <a:solidFill>
                  <a:schemeClr val="bg1"/>
                </a:solidFill>
              </a:rPr>
              <a:t>Cilj je identificirati i analizirati dubinu i širinu problema koji se želi riješiti potencijalnim korisnicima.</a:t>
            </a:r>
          </a:p>
          <a:p>
            <a:pPr marL="0" indent="0">
              <a:buNone/>
            </a:pPr>
            <a:endParaRPr lang="hr-HR" sz="13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300" b="1">
                <a:solidFill>
                  <a:schemeClr val="bg1"/>
                </a:solidFill>
              </a:rPr>
              <a:t>OPIS I RAZRADA IDEJE/RJEŠENJA</a:t>
            </a:r>
          </a:p>
          <a:p>
            <a:r>
              <a:rPr lang="hr-HR" sz="1300">
                <a:solidFill>
                  <a:schemeClr val="bg1"/>
                </a:solidFill>
              </a:rPr>
              <a:t>Cilj je razraditi i opisati ideju koja ima i novost i smislenost te korisnicima zaista rješava problem do kojeg im je stalo.</a:t>
            </a:r>
          </a:p>
          <a:p>
            <a:endParaRPr lang="hr-HR" sz="13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300" b="1">
                <a:solidFill>
                  <a:schemeClr val="bg1"/>
                </a:solidFill>
              </a:rPr>
              <a:t>ANALIZA POTENCIJALNIH KORISNIKA/KUPACA </a:t>
            </a:r>
          </a:p>
          <a:p>
            <a:r>
              <a:rPr lang="hr-HR" sz="1300">
                <a:solidFill>
                  <a:schemeClr val="bg1"/>
                </a:solidFill>
              </a:rPr>
              <a:t>Cilj je identificirati i analizirati skupine potencijalnih korisnika kako bi razumjeli njihove perspektive na problem i rješenje.</a:t>
            </a:r>
          </a:p>
          <a:p>
            <a:pPr marL="0" indent="0">
              <a:buNone/>
            </a:pPr>
            <a:endParaRPr lang="hr-HR" sz="13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300" b="1">
                <a:solidFill>
                  <a:schemeClr val="bg1"/>
                </a:solidFill>
              </a:rPr>
              <a:t>KOMUNIKACIJA RJEŠENJA PREMA KORISNICIMA </a:t>
            </a:r>
          </a:p>
          <a:p>
            <a:r>
              <a:rPr lang="hr-HR" sz="1300">
                <a:solidFill>
                  <a:schemeClr val="bg1"/>
                </a:solidFill>
              </a:rPr>
              <a:t>Cilj je razraditi pristup i priču u komunikaciji (prodaji) proizvoda ili usluge prema potencijalnim korisnicima.</a:t>
            </a:r>
          </a:p>
        </p:txBody>
      </p:sp>
    </p:spTree>
    <p:extLst>
      <p:ext uri="{BB962C8B-B14F-4D97-AF65-F5344CB8AC3E}">
        <p14:creationId xmlns:p14="http://schemas.microsoft.com/office/powerpoint/2010/main" val="3562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91BA36-5C91-FAA4-0062-F5386EB8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STRUKTURA INKUBATORA I RASPORED AKTIVNOSTI – 5 faza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B6FCE9A-FAF0-8177-59A6-60DC3669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2139503"/>
            <a:ext cx="6780700" cy="25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648CF1-C72A-4313-8FC7-BF6DD464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220" y="816335"/>
            <a:ext cx="5406902" cy="1469965"/>
          </a:xfrm>
        </p:spPr>
        <p:txBody>
          <a:bodyPr rtlCol="0" anchor="ctr">
            <a:normAutofit/>
          </a:bodyPr>
          <a:lstStyle/>
          <a:p>
            <a:pPr rtl="0"/>
            <a:r>
              <a:rPr lang="hr-HR" dirty="0">
                <a:latin typeface="Franklin Gothic Book" panose="020B0503020102020204" pitchFamily="34" charset="0"/>
                <a:cs typeface="Segoe UI" panose="020B0502040204020203" pitchFamily="34" charset="0"/>
              </a:rPr>
              <a:t>Alat za izradu projekta</a:t>
            </a:r>
          </a:p>
        </p:txBody>
      </p:sp>
      <p:graphicFrame>
        <p:nvGraphicFramePr>
          <p:cNvPr id="9" name="Rezervirano mjesto za sadržaj 5">
            <a:extLst>
              <a:ext uri="{FF2B5EF4-FFF2-40B4-BE49-F238E27FC236}">
                <a16:creationId xmlns:a16="http://schemas.microsoft.com/office/drawing/2014/main" id="{9BA251E5-C8F0-43CF-3CA6-0C47838B2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2220" y="3236175"/>
          <a:ext cx="7065335" cy="265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7E433A3-DC74-5594-A010-D08A89787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537" y="970571"/>
            <a:ext cx="3869243" cy="131572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DB6372C-B8B8-78FA-FF8C-53529DC19AA7}"/>
              </a:ext>
            </a:extLst>
          </p:cNvPr>
          <p:cNvSpPr txBox="1"/>
          <p:nvPr/>
        </p:nvSpPr>
        <p:spPr>
          <a:xfrm>
            <a:off x="1912220" y="2468880"/>
            <a:ext cx="424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hlinkClick r:id="rId9"/>
              </a:rPr>
              <a:t>https://stellarplatform.com/p/4072/p/d</a:t>
            </a:r>
            <a:endParaRPr lang="hr-HR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48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0A57AC-BDDE-E1C3-D74E-EEC72FE2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…u brojkama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7990750-5D97-FB0F-6A67-3225B079D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2275116"/>
            <a:ext cx="6780700" cy="23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hr-HR" sz="16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br>
              <a:rPr lang="hr-HR" sz="16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hr-HR" sz="36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Planiranje projekta – Korak po korak</a:t>
            </a:r>
            <a:br>
              <a:rPr lang="hr-HR" sz="36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br>
              <a:rPr lang="hr-HR" sz="36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endParaRPr lang="hr-HR" sz="1600" dirty="0">
              <a:solidFill>
                <a:srgbClr val="FFFFFF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21561E9-80C4-2115-61E6-C216ACB43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3" r="-4" b="1653"/>
          <a:stretch/>
        </p:blipFill>
        <p:spPr>
          <a:xfrm>
            <a:off x="1045013" y="182489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456A914-7411-0FA3-7045-EB9139F06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9" r="1628"/>
          <a:stretch/>
        </p:blipFill>
        <p:spPr>
          <a:xfrm>
            <a:off x="3650350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A4A332B-ADA6-63F0-7B69-0FBD63DDF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5" r="12894" b="2"/>
          <a:stretch/>
        </p:blipFill>
        <p:spPr>
          <a:xfrm>
            <a:off x="6292739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18A537A-3274-CFFF-CD07-81C15C964D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248" b="-2"/>
          <a:stretch/>
        </p:blipFill>
        <p:spPr>
          <a:xfrm>
            <a:off x="8894647" y="183152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D5E0F97B-207B-7B20-4C10-71C352C30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217032"/>
              </p:ext>
            </p:extLst>
          </p:nvPr>
        </p:nvGraphicFramePr>
        <p:xfrm>
          <a:off x="1371598" y="4503762"/>
          <a:ext cx="9748523" cy="172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4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4" name="Rectangle 48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6" name="Rectangle 48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74E8FFD-26E4-15D6-C05A-A949A976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732815"/>
          </a:xfrm>
        </p:spPr>
        <p:txBody>
          <a:bodyPr anchor="b"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</a:rPr>
              <a:t>Ciljevi projekta</a:t>
            </a:r>
          </a:p>
        </p:txBody>
      </p:sp>
      <p:sp>
        <p:nvSpPr>
          <p:cNvPr id="479" name="Rezervirano mjesto sadržaja 2">
            <a:extLst>
              <a:ext uri="{FF2B5EF4-FFF2-40B4-BE49-F238E27FC236}">
                <a16:creationId xmlns:a16="http://schemas.microsoft.com/office/drawing/2014/main" id="{2FF1E7F4-7C0C-82CB-B9A1-BC997BB8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naučiti kako razvijati vlastite ideje, 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usvojiti nova znanja,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poboljšati naš školski vrt, 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učiniti ga prepoznatljivim u lokalnoj zajednici i šire, 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plasirati naše proizvode kroz učeničku zadrugu na tržište,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doći s našim proizvodima do (potencijalnog )kupca – učiti od drugih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sudjelovati u preradi i stvarati svojim radom novi proizvod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upoznati naše mještane što njihova djeca rade u vrtu. </a:t>
            </a:r>
          </a:p>
          <a:p>
            <a:pPr marL="1120140" indent="0">
              <a:spcAft>
                <a:spcPts val="800"/>
              </a:spcAft>
              <a:buNone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Cilj je bio da tim prođe kroz proces stvaranja nove vrijednosti (u formi projekta), kako bi kroz praktičan rad izrazili vlastitu kreativnost.</a:t>
            </a:r>
          </a:p>
          <a:p>
            <a:pPr marL="140589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41572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C7D9E6-B0D9-433E-BD46-EB60F64F4DA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2082</Words>
  <Application>Microsoft Office PowerPoint</Application>
  <PresentationFormat>Široki zaslon</PresentationFormat>
  <Paragraphs>197</Paragraphs>
  <Slides>21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3" baseType="lpstr">
      <vt:lpstr>Arial Unicode MS</vt:lpstr>
      <vt:lpstr>Meiryo</vt:lpstr>
      <vt:lpstr>Arial</vt:lpstr>
      <vt:lpstr>Calibri</vt:lpstr>
      <vt:lpstr>Calibri Light</vt:lpstr>
      <vt:lpstr>Franklin Gothic Book</vt:lpstr>
      <vt:lpstr>Raleway</vt:lpstr>
      <vt:lpstr>Roboto</vt:lpstr>
      <vt:lpstr>Segoe UI</vt:lpstr>
      <vt:lpstr>Verdana</vt:lpstr>
      <vt:lpstr>Wingdings</vt:lpstr>
      <vt:lpstr>Tema sustava Office</vt:lpstr>
      <vt:lpstr>Međužupanijsko stručno vijeće Zagrebačke i Sisačko-moslavačke županije za predmetno područje Učeničko poduzetništvo, OŠ Jakovlje, 14. travnja 2023.</vt:lpstr>
      <vt:lpstr>DIGITALNI UČENIČKI INKUBATOR 2022.</vt:lpstr>
      <vt:lpstr>Svrha digitalnog učeničkog inkubatora </vt:lpstr>
      <vt:lpstr> Online inkubator za razvoj kreativnog potencijala učenika i stvaranje nove vrijednosti. (https://digitalniinkubator.eu/ucenicki/) </vt:lpstr>
      <vt:lpstr>STRUKTURA INKUBATORA I RASPORED AKTIVNOSTI – 5 faza</vt:lpstr>
      <vt:lpstr>Alat za izradu projekta</vt:lpstr>
      <vt:lpstr>…u brojkama</vt:lpstr>
      <vt:lpstr>  Planiranje projekta – Korak po korak  </vt:lpstr>
      <vt:lpstr>Ciljevi projekta</vt:lpstr>
      <vt:lpstr>Ideja i vizija</vt:lpstr>
      <vt:lpstr>Ideja i vizija</vt:lpstr>
      <vt:lpstr>   Dvorište i školski vrt  </vt:lpstr>
      <vt:lpstr> QR kod</vt:lpstr>
      <vt:lpstr>FINALNI PROJEKT</vt:lpstr>
      <vt:lpstr>FINALNI PROJEKT - zaključak:</vt:lpstr>
      <vt:lpstr>Učimo i razvijamo i dalje naš vrt…</vt:lpstr>
      <vt:lpstr>PowerPoint prezentacija</vt:lpstr>
      <vt:lpstr>Radovi u školskom vrtu </vt:lpstr>
      <vt:lpstr>PowerPoint prezentacija</vt:lpstr>
      <vt:lpstr>Hvala na pozornosti!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školski vrt</dc:title>
  <dc:creator>Ivanka Cvetko</dc:creator>
  <cp:lastModifiedBy>Ivanka Cvetko</cp:lastModifiedBy>
  <cp:revision>14</cp:revision>
  <dcterms:created xsi:type="dcterms:W3CDTF">2023-04-06T17:25:27Z</dcterms:created>
  <dcterms:modified xsi:type="dcterms:W3CDTF">2023-04-14T19:50:05Z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