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258" r:id="rId9"/>
    <p:sldId id="257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1" r:id="rId35"/>
    <p:sldId id="290" r:id="rId36"/>
    <p:sldId id="292" r:id="rId37"/>
    <p:sldId id="293" r:id="rId38"/>
    <p:sldId id="260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3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22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61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543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17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091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2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26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59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14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40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C0FE-B074-4134-9152-73A937E6EB06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24808-D11C-4D63-AAB3-17D1782D35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37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1317547">
            <a:off x="2670220" y="995558"/>
            <a:ext cx="5533622" cy="9599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b="1" dirty="0" err="1" smtClean="0"/>
              <a:t>Learning</a:t>
            </a:r>
            <a:r>
              <a:rPr lang="hr-HR" b="1" dirty="0" smtClean="0"/>
              <a:t> </a:t>
            </a:r>
            <a:r>
              <a:rPr lang="hr-HR" b="1" dirty="0" err="1" smtClean="0"/>
              <a:t>Apps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52680" y="5945993"/>
            <a:ext cx="7079089" cy="441928"/>
          </a:xfrm>
        </p:spPr>
        <p:txBody>
          <a:bodyPr/>
          <a:lstStyle/>
          <a:p>
            <a:endParaRPr lang="hr-HR" i="1" dirty="0">
              <a:solidFill>
                <a:schemeClr val="bg1"/>
              </a:solidFill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 rot="670680">
            <a:off x="3140604" y="3250345"/>
            <a:ext cx="8710411" cy="9599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/>
              <a:t>alat za učenje kroz igru</a:t>
            </a:r>
            <a:endParaRPr lang="hr-HR" b="1" dirty="0"/>
          </a:p>
        </p:txBody>
      </p:sp>
      <p:pic>
        <p:nvPicPr>
          <p:cNvPr id="1028" name="Picture 4" descr="Slikovni rezultat za learningapps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91" y="3634607"/>
            <a:ext cx="2488573" cy="24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56" y="55504"/>
            <a:ext cx="3766088" cy="680249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710162" y="861312"/>
            <a:ext cx="3471622" cy="60530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Odaberite korisničko ime</a:t>
            </a:r>
            <a:endParaRPr lang="hr-HR" sz="2400" b="1" dirty="0"/>
          </a:p>
        </p:txBody>
      </p:sp>
      <p:sp>
        <p:nvSpPr>
          <p:cNvPr id="6" name="Pravokutnik 5"/>
          <p:cNvSpPr/>
          <p:nvPr/>
        </p:nvSpPr>
        <p:spPr>
          <a:xfrm>
            <a:off x="5710162" y="1563910"/>
            <a:ext cx="3471622" cy="60530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Upišite E-mail adresu</a:t>
            </a:r>
            <a:endParaRPr lang="hr-HR" sz="2400" b="1" dirty="0"/>
          </a:p>
        </p:txBody>
      </p:sp>
      <p:sp>
        <p:nvSpPr>
          <p:cNvPr id="7" name="Pravokutnik 6"/>
          <p:cNvSpPr/>
          <p:nvPr/>
        </p:nvSpPr>
        <p:spPr>
          <a:xfrm>
            <a:off x="5710161" y="2566409"/>
            <a:ext cx="4518719" cy="60530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Odaberite lozinku i ponovite je</a:t>
            </a:r>
            <a:endParaRPr lang="hr-HR" sz="2400" b="1" dirty="0"/>
          </a:p>
        </p:txBody>
      </p:sp>
      <p:sp>
        <p:nvSpPr>
          <p:cNvPr id="8" name="Pravokutnik 7"/>
          <p:cNvSpPr/>
          <p:nvPr/>
        </p:nvSpPr>
        <p:spPr>
          <a:xfrm>
            <a:off x="5710162" y="3366298"/>
            <a:ext cx="4332739" cy="60530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Prihvatite uvjete korištenja</a:t>
            </a:r>
            <a:endParaRPr lang="hr-HR" sz="2400" b="1" dirty="0"/>
          </a:p>
        </p:txBody>
      </p:sp>
      <p:sp>
        <p:nvSpPr>
          <p:cNvPr id="9" name="Pravokutnik 8"/>
          <p:cNvSpPr/>
          <p:nvPr/>
        </p:nvSpPr>
        <p:spPr>
          <a:xfrm>
            <a:off x="5710162" y="4112782"/>
            <a:ext cx="3471622" cy="60530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Čitajte što piše </a:t>
            </a:r>
            <a:r>
              <a:rPr lang="hr-HR" sz="2400" b="1" dirty="0" smtClean="0">
                <a:sym typeface="Wingdings" panose="05000000000000000000" pitchFamily="2" charset="2"/>
              </a:rPr>
              <a:t></a:t>
            </a:r>
            <a:endParaRPr lang="hr-HR" sz="2400" b="1" dirty="0"/>
          </a:p>
        </p:txBody>
      </p:sp>
      <p:sp>
        <p:nvSpPr>
          <p:cNvPr id="10" name="Pravokutnik 9"/>
          <p:cNvSpPr/>
          <p:nvPr/>
        </p:nvSpPr>
        <p:spPr>
          <a:xfrm>
            <a:off x="5710162" y="4859266"/>
            <a:ext cx="3471622" cy="60530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Prepišite sigurnosni kod</a:t>
            </a:r>
            <a:endParaRPr lang="hr-HR" sz="2400" b="1" dirty="0"/>
          </a:p>
        </p:txBody>
      </p:sp>
      <p:sp>
        <p:nvSpPr>
          <p:cNvPr id="11" name="Pravokutnik 10"/>
          <p:cNvSpPr/>
          <p:nvPr/>
        </p:nvSpPr>
        <p:spPr>
          <a:xfrm>
            <a:off x="5710162" y="5622866"/>
            <a:ext cx="3471622" cy="60530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Završite registraciju</a:t>
            </a:r>
            <a:endParaRPr lang="hr-HR" sz="2400" b="1" dirty="0"/>
          </a:p>
        </p:txBody>
      </p:sp>
      <p:cxnSp>
        <p:nvCxnSpPr>
          <p:cNvPr id="12" name="Ravni poveznik sa strelicom 11"/>
          <p:cNvCxnSpPr/>
          <p:nvPr/>
        </p:nvCxnSpPr>
        <p:spPr>
          <a:xfrm flipH="1">
            <a:off x="3510039" y="1198499"/>
            <a:ext cx="2316032" cy="464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 flipH="1">
            <a:off x="3636681" y="1887202"/>
            <a:ext cx="2316032" cy="464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/>
          <p:nvPr/>
        </p:nvCxnSpPr>
        <p:spPr>
          <a:xfrm flipH="1" flipV="1">
            <a:off x="3510039" y="2652174"/>
            <a:ext cx="2316032" cy="2168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 flipH="1">
            <a:off x="3636681" y="2905551"/>
            <a:ext cx="2189390" cy="394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 flipH="1" flipV="1">
            <a:off x="3666195" y="3696948"/>
            <a:ext cx="2286518" cy="234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flipH="1" flipV="1">
            <a:off x="4319989" y="4038108"/>
            <a:ext cx="1647481" cy="3532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/>
          <p:nvPr/>
        </p:nvCxnSpPr>
        <p:spPr>
          <a:xfrm flipH="1" flipV="1">
            <a:off x="4319989" y="4381780"/>
            <a:ext cx="1662238" cy="417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/>
          <p:nvPr/>
        </p:nvCxnSpPr>
        <p:spPr>
          <a:xfrm flipH="1" flipV="1">
            <a:off x="4262034" y="4987087"/>
            <a:ext cx="1627358" cy="1668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/>
          <p:cNvCxnSpPr/>
          <p:nvPr/>
        </p:nvCxnSpPr>
        <p:spPr>
          <a:xfrm flipH="1" flipV="1">
            <a:off x="4494727" y="5622866"/>
            <a:ext cx="1487500" cy="294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a 30"/>
          <p:cNvSpPr/>
          <p:nvPr/>
        </p:nvSpPr>
        <p:spPr>
          <a:xfrm>
            <a:off x="1751527" y="3528811"/>
            <a:ext cx="1885154" cy="321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Elipsa 31"/>
          <p:cNvSpPr/>
          <p:nvPr/>
        </p:nvSpPr>
        <p:spPr>
          <a:xfrm>
            <a:off x="1867437" y="3877121"/>
            <a:ext cx="360608" cy="733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Elipsa 32"/>
          <p:cNvSpPr/>
          <p:nvPr/>
        </p:nvSpPr>
        <p:spPr>
          <a:xfrm>
            <a:off x="2060619" y="4718088"/>
            <a:ext cx="1197735" cy="562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7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16" y="2266281"/>
            <a:ext cx="9429750" cy="1895475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824246" y="296214"/>
            <a:ext cx="3090931" cy="67808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Alatna traka</a:t>
            </a:r>
            <a:endParaRPr lang="hr-HR" sz="3200" dirty="0"/>
          </a:p>
        </p:txBody>
      </p:sp>
      <p:sp>
        <p:nvSpPr>
          <p:cNvPr id="4" name="Zaobljeni pravokutnik 3"/>
          <p:cNvSpPr/>
          <p:nvPr/>
        </p:nvSpPr>
        <p:spPr>
          <a:xfrm>
            <a:off x="8208134" y="895755"/>
            <a:ext cx="2262389" cy="5256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/>
              <a:t>k</a:t>
            </a:r>
            <a:r>
              <a:rPr lang="hr-HR" sz="2200" dirty="0" smtClean="0"/>
              <a:t>orisnički račun</a:t>
            </a:r>
            <a:endParaRPr lang="hr-HR" sz="2200" dirty="0"/>
          </a:p>
        </p:txBody>
      </p:sp>
      <p:sp>
        <p:nvSpPr>
          <p:cNvPr id="5" name="Zaobljeni pravokutnik 4"/>
          <p:cNvSpPr/>
          <p:nvPr/>
        </p:nvSpPr>
        <p:spPr>
          <a:xfrm>
            <a:off x="5139609" y="1371489"/>
            <a:ext cx="2262389" cy="5256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izrada materijala</a:t>
            </a:r>
            <a:endParaRPr lang="hr-HR" sz="2200" dirty="0"/>
          </a:p>
        </p:txBody>
      </p:sp>
      <p:sp>
        <p:nvSpPr>
          <p:cNvPr id="6" name="Zaobljeni pravokutnik 5"/>
          <p:cNvSpPr/>
          <p:nvPr/>
        </p:nvSpPr>
        <p:spPr>
          <a:xfrm>
            <a:off x="1757829" y="4496772"/>
            <a:ext cx="3090931" cy="5256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/>
              <a:t>p</a:t>
            </a:r>
            <a:r>
              <a:rPr lang="hr-HR" sz="2200" dirty="0" smtClean="0"/>
              <a:t>retraživanje materijala</a:t>
            </a:r>
            <a:endParaRPr lang="hr-HR" sz="2200" dirty="0"/>
          </a:p>
        </p:txBody>
      </p:sp>
      <p:sp>
        <p:nvSpPr>
          <p:cNvPr id="10" name="Zaobljeni pravokutnik 9"/>
          <p:cNvSpPr/>
          <p:nvPr/>
        </p:nvSpPr>
        <p:spPr>
          <a:xfrm>
            <a:off x="1410032" y="2850322"/>
            <a:ext cx="3786523" cy="427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5248667" y="2850322"/>
            <a:ext cx="1643130" cy="446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8036417" y="2963034"/>
            <a:ext cx="1032456" cy="2792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7187482" y="3776595"/>
            <a:ext cx="2262389" cy="525686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m</a:t>
            </a:r>
            <a:r>
              <a:rPr lang="hr-HR" sz="2200" dirty="0" smtClean="0">
                <a:solidFill>
                  <a:schemeClr val="bg1"/>
                </a:solidFill>
              </a:rPr>
              <a:t>oji razredi</a:t>
            </a:r>
            <a:endParaRPr lang="hr-HR" sz="2200" dirty="0">
              <a:solidFill>
                <a:schemeClr val="bg1"/>
              </a:solidFill>
            </a:endParaRPr>
          </a:p>
        </p:txBody>
      </p:sp>
      <p:sp>
        <p:nvSpPr>
          <p:cNvPr id="9" name="Zaobljeni pravokutnik 8"/>
          <p:cNvSpPr/>
          <p:nvPr/>
        </p:nvSpPr>
        <p:spPr>
          <a:xfrm>
            <a:off x="9575572" y="4759615"/>
            <a:ext cx="2262389" cy="1315454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bg1"/>
                </a:solidFill>
              </a:rPr>
              <a:t>m</a:t>
            </a:r>
            <a:r>
              <a:rPr lang="hr-HR" sz="2200" dirty="0" smtClean="0">
                <a:solidFill>
                  <a:schemeClr val="bg1"/>
                </a:solidFill>
              </a:rPr>
              <a:t>oje aplikacije (izrađeni materijali)</a:t>
            </a:r>
            <a:endParaRPr lang="hr-HR" sz="2200" dirty="0">
              <a:solidFill>
                <a:schemeClr val="bg1"/>
              </a:solidFill>
            </a:endParaRPr>
          </a:p>
        </p:txBody>
      </p:sp>
      <p:sp>
        <p:nvSpPr>
          <p:cNvPr id="15" name="Zaobljeni pravokutnik 14"/>
          <p:cNvSpPr/>
          <p:nvPr/>
        </p:nvSpPr>
        <p:spPr>
          <a:xfrm>
            <a:off x="9181036" y="2973311"/>
            <a:ext cx="1405397" cy="2689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7802448" y="2638294"/>
            <a:ext cx="2904318" cy="2593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8" name="Ravni poveznik sa strelicom 17"/>
          <p:cNvCxnSpPr>
            <a:stCxn id="6" idx="0"/>
          </p:cNvCxnSpPr>
          <p:nvPr/>
        </p:nvCxnSpPr>
        <p:spPr>
          <a:xfrm flipH="1" flipV="1">
            <a:off x="2820473" y="3129566"/>
            <a:ext cx="482822" cy="1367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>
            <a:stCxn id="6" idx="0"/>
          </p:cNvCxnSpPr>
          <p:nvPr/>
        </p:nvCxnSpPr>
        <p:spPr>
          <a:xfrm flipV="1">
            <a:off x="3303295" y="3182961"/>
            <a:ext cx="622475" cy="13138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flipH="1" flipV="1">
            <a:off x="10153509" y="3317978"/>
            <a:ext cx="545088" cy="15502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/>
          <p:nvPr/>
        </p:nvCxnSpPr>
        <p:spPr>
          <a:xfrm flipV="1">
            <a:off x="8463124" y="3307701"/>
            <a:ext cx="89521" cy="437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/>
          <p:cNvCxnSpPr/>
          <p:nvPr/>
        </p:nvCxnSpPr>
        <p:spPr>
          <a:xfrm flipH="1">
            <a:off x="5911404" y="1819140"/>
            <a:ext cx="207864" cy="1078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sa strelicom 31"/>
          <p:cNvCxnSpPr/>
          <p:nvPr/>
        </p:nvCxnSpPr>
        <p:spPr>
          <a:xfrm>
            <a:off x="9412714" y="1350165"/>
            <a:ext cx="179101" cy="12412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93" y="1468460"/>
            <a:ext cx="5480497" cy="3497715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334849" y="566671"/>
            <a:ext cx="10045523" cy="67808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Pretraživanje u aplikacijama po kategorijama uz navedene primjere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114" y="3425875"/>
            <a:ext cx="6774532" cy="3080600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4841114" y="3326840"/>
            <a:ext cx="1643130" cy="446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8"/>
          <p:cNvCxnSpPr/>
          <p:nvPr/>
        </p:nvCxnSpPr>
        <p:spPr>
          <a:xfrm>
            <a:off x="2691685" y="2717442"/>
            <a:ext cx="579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jeni pravokutnik 10"/>
          <p:cNvSpPr/>
          <p:nvPr/>
        </p:nvSpPr>
        <p:spPr>
          <a:xfrm>
            <a:off x="8756292" y="3297086"/>
            <a:ext cx="2859354" cy="446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7923580" y="1995468"/>
            <a:ext cx="3371192" cy="889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/>
              <a:t>m</a:t>
            </a:r>
            <a:r>
              <a:rPr lang="hr-HR" sz="2200" dirty="0" smtClean="0"/>
              <a:t>ogućnost pretrage prema stupnju obrazovanja</a:t>
            </a:r>
            <a:endParaRPr lang="hr-HR" sz="2200" dirty="0"/>
          </a:p>
        </p:txBody>
      </p:sp>
      <p:cxnSp>
        <p:nvCxnSpPr>
          <p:cNvPr id="13" name="Ravni poveznik sa strelicom 12"/>
          <p:cNvCxnSpPr/>
          <p:nvPr/>
        </p:nvCxnSpPr>
        <p:spPr>
          <a:xfrm>
            <a:off x="9916732" y="2820474"/>
            <a:ext cx="138723" cy="7060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95" y="1391521"/>
            <a:ext cx="7638245" cy="5286013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450759" y="437882"/>
            <a:ext cx="6156103" cy="67808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Izrada digitalnog obrazovnog sadržaja</a:t>
            </a:r>
            <a:endParaRPr lang="hr-HR" sz="2800" dirty="0"/>
          </a:p>
        </p:txBody>
      </p:sp>
      <p:sp>
        <p:nvSpPr>
          <p:cNvPr id="4" name="Zaobljeni pravokutnik 3"/>
          <p:cNvSpPr/>
          <p:nvPr/>
        </p:nvSpPr>
        <p:spPr>
          <a:xfrm>
            <a:off x="4842456" y="1391521"/>
            <a:ext cx="1764406" cy="446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5405094" y="908779"/>
            <a:ext cx="138723" cy="7060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aobljeni pravokutnik 5"/>
          <p:cNvSpPr/>
          <p:nvPr/>
        </p:nvSpPr>
        <p:spPr>
          <a:xfrm>
            <a:off x="9569002" y="4339423"/>
            <a:ext cx="2434107" cy="889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Predlošci za izradu</a:t>
            </a:r>
            <a:endParaRPr lang="hr-HR" sz="2200" dirty="0"/>
          </a:p>
        </p:txBody>
      </p:sp>
      <p:sp>
        <p:nvSpPr>
          <p:cNvPr id="7" name="Zaobljeni pravokutnik 6"/>
          <p:cNvSpPr/>
          <p:nvPr/>
        </p:nvSpPr>
        <p:spPr>
          <a:xfrm>
            <a:off x="1903926" y="3541690"/>
            <a:ext cx="7265831" cy="31358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5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33" y="919967"/>
            <a:ext cx="9302549" cy="4836889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6297768" y="4313663"/>
            <a:ext cx="2936384" cy="1134099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b="1" dirty="0" smtClean="0">
                <a:solidFill>
                  <a:schemeClr val="bg1"/>
                </a:solidFill>
              </a:rPr>
              <a:t>Predlošci za izradu edukativnih igrica</a:t>
            </a:r>
            <a:endParaRPr lang="hr-H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75" y="3429536"/>
            <a:ext cx="10225906" cy="2417472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572975" y="1776528"/>
            <a:ext cx="10122795" cy="889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 smtClean="0"/>
              <a:t>Alati: anketa, chat, kalendar, bilježnica, oglasna ploča (princip rada alata </a:t>
            </a:r>
            <a:r>
              <a:rPr lang="hr-HR" sz="2400" dirty="0" err="1" smtClean="0"/>
              <a:t>Padlet</a:t>
            </a:r>
            <a:r>
              <a:rPr lang="hr-HR" sz="2400" dirty="0" smtClean="0"/>
              <a:t>, Lino.it i sl.)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917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006" y="1068946"/>
            <a:ext cx="6443659" cy="5288186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502276" y="334851"/>
            <a:ext cx="5267460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Odaberite predložak povezivanje parova</a:t>
            </a:r>
            <a:endParaRPr lang="hr-HR" sz="2200" dirty="0"/>
          </a:p>
        </p:txBody>
      </p:sp>
      <p:cxnSp>
        <p:nvCxnSpPr>
          <p:cNvPr id="4" name="Ravni poveznik sa strelicom 3"/>
          <p:cNvCxnSpPr/>
          <p:nvPr/>
        </p:nvCxnSpPr>
        <p:spPr>
          <a:xfrm>
            <a:off x="3528810" y="824247"/>
            <a:ext cx="289776" cy="4893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aobljeni pravokutnik 9"/>
          <p:cNvSpPr/>
          <p:nvPr/>
        </p:nvSpPr>
        <p:spPr>
          <a:xfrm>
            <a:off x="412054" y="2149528"/>
            <a:ext cx="2082085" cy="13909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200" dirty="0" smtClean="0"/>
              <a:t>Mogućnost pregleda javno dostupnih primjera </a:t>
            </a:r>
            <a:endParaRPr lang="hr-HR" sz="2200" dirty="0"/>
          </a:p>
        </p:txBody>
      </p:sp>
      <p:sp>
        <p:nvSpPr>
          <p:cNvPr id="16" name="Zaobljeni pravokutnik 15"/>
          <p:cNvSpPr/>
          <p:nvPr/>
        </p:nvSpPr>
        <p:spPr>
          <a:xfrm>
            <a:off x="10036900" y="1952848"/>
            <a:ext cx="2043484" cy="1284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200" dirty="0" smtClean="0"/>
              <a:t>Odaberite: Napravite novu aplikaciju</a:t>
            </a:r>
            <a:endParaRPr lang="hr-HR" sz="2200" dirty="0"/>
          </a:p>
        </p:txBody>
      </p:sp>
      <p:cxnSp>
        <p:nvCxnSpPr>
          <p:cNvPr id="9" name="Ravni poveznik sa strelicom 8"/>
          <p:cNvCxnSpPr/>
          <p:nvPr/>
        </p:nvCxnSpPr>
        <p:spPr>
          <a:xfrm flipH="1">
            <a:off x="9234152" y="2628954"/>
            <a:ext cx="950731" cy="108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2316062" y="2844987"/>
            <a:ext cx="10453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obljeni pravokutnik 21"/>
          <p:cNvSpPr/>
          <p:nvPr/>
        </p:nvSpPr>
        <p:spPr>
          <a:xfrm>
            <a:off x="3361386" y="2628954"/>
            <a:ext cx="3181082" cy="446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2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938337"/>
            <a:ext cx="9248775" cy="2981325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1378040" y="837127"/>
            <a:ext cx="3412901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Upišite naslov</a:t>
            </a:r>
            <a:endParaRPr lang="hr-HR" sz="2800" dirty="0"/>
          </a:p>
        </p:txBody>
      </p:sp>
      <p:sp>
        <p:nvSpPr>
          <p:cNvPr id="4" name="Zaobljeni pravokutnik 3"/>
          <p:cNvSpPr/>
          <p:nvPr/>
        </p:nvSpPr>
        <p:spPr>
          <a:xfrm>
            <a:off x="3239036" y="5177308"/>
            <a:ext cx="6677696" cy="8371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Upišite uputu koja će se prikazati </a:t>
            </a:r>
            <a:r>
              <a:rPr lang="hr-HR" sz="2800" dirty="0"/>
              <a:t>učenicima </a:t>
            </a:r>
            <a:r>
              <a:rPr lang="hr-HR" sz="2800" dirty="0" smtClean="0"/>
              <a:t>na početku rada</a:t>
            </a:r>
            <a:endParaRPr lang="hr-HR" sz="2800" dirty="0"/>
          </a:p>
        </p:txBody>
      </p:sp>
      <p:sp>
        <p:nvSpPr>
          <p:cNvPr id="6" name="Zaobljeni pravokutnik 5"/>
          <p:cNvSpPr/>
          <p:nvPr/>
        </p:nvSpPr>
        <p:spPr>
          <a:xfrm>
            <a:off x="1577457" y="1954760"/>
            <a:ext cx="2376357" cy="11269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sa strelicom 6"/>
          <p:cNvCxnSpPr/>
          <p:nvPr/>
        </p:nvCxnSpPr>
        <p:spPr>
          <a:xfrm flipH="1" flipV="1">
            <a:off x="4584879" y="4353059"/>
            <a:ext cx="837128" cy="824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64" y="3394118"/>
            <a:ext cx="8579302" cy="2607435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1544564" y="2579297"/>
            <a:ext cx="3800167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Jednostavan unos teksta</a:t>
            </a:r>
            <a:endParaRPr lang="hr-HR" sz="2200" dirty="0"/>
          </a:p>
        </p:txBody>
      </p:sp>
      <p:sp>
        <p:nvSpPr>
          <p:cNvPr id="5" name="Zaobljeni pravokutnik 4"/>
          <p:cNvSpPr/>
          <p:nvPr/>
        </p:nvSpPr>
        <p:spPr>
          <a:xfrm>
            <a:off x="980036" y="917285"/>
            <a:ext cx="9222175" cy="9630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Mogućnost odabira teksta, fotografije, audio i video sadržaja</a:t>
            </a:r>
            <a:endParaRPr lang="hr-HR" sz="2800" dirty="0"/>
          </a:p>
        </p:txBody>
      </p:sp>
      <p:sp>
        <p:nvSpPr>
          <p:cNvPr id="6" name="Zaobljeni pravokutnik 5"/>
          <p:cNvSpPr/>
          <p:nvPr/>
        </p:nvSpPr>
        <p:spPr>
          <a:xfrm>
            <a:off x="1854105" y="4251165"/>
            <a:ext cx="5177759" cy="446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Ravni poveznik sa strelicom 7"/>
          <p:cNvCxnSpPr/>
          <p:nvPr/>
        </p:nvCxnSpPr>
        <p:spPr>
          <a:xfrm>
            <a:off x="3786389" y="3215393"/>
            <a:ext cx="656822" cy="12020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3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35" y="559693"/>
            <a:ext cx="8951621" cy="5626733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283335" y="329811"/>
            <a:ext cx="3515931" cy="49795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>
                <a:solidFill>
                  <a:schemeClr val="bg1"/>
                </a:solidFill>
              </a:rPr>
              <a:t>Umetanje fotografije:</a:t>
            </a:r>
            <a:endParaRPr lang="hr-HR" sz="2200" dirty="0"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751527" y="1645299"/>
            <a:ext cx="57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751527" y="27785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</a:t>
            </a:r>
            <a:endParaRPr lang="hr-H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2331076" y="1645299"/>
            <a:ext cx="1545465" cy="446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2285999" y="2515484"/>
            <a:ext cx="7321640" cy="23527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2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43574" y="489396"/>
            <a:ext cx="4504944" cy="6310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>
                <a:hlinkClick r:id="rId2"/>
              </a:rPr>
              <a:t>https://learningapps.org</a:t>
            </a:r>
            <a:r>
              <a:rPr lang="hr-HR" dirty="0" smtClean="0">
                <a:hlinkClick r:id="rId2"/>
              </a:rPr>
              <a:t>/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58" y="2395471"/>
            <a:ext cx="3915178" cy="2936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543574" y="1387698"/>
            <a:ext cx="6951930" cy="4948707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3200" b="1" i="1" dirty="0" smtClean="0"/>
              <a:t>Što je LearningApps.org?</a:t>
            </a:r>
          </a:p>
          <a:p>
            <a:r>
              <a:rPr lang="hr-HR" sz="2400" i="1" dirty="0"/>
              <a:t>LearningApps.org je Web 2.0 aplikacija koja pruža podršku učenju i podučavanju kroz male interaktivne module (ovdje ih zovemo aplikacijama). Postojeći moduli mogu biti direktno integrirani u sadržaj za učenje ili mogu biti od strane korisnika izmijenjeni i korišteni za izradu novih. Cilj je napraviti što više ovih modula i pružiti ih na javno korištenje. Iz ovog razloga moduli (aplikacije) ne sadrže nikakve specijalne okvire ili neki konkretni </a:t>
            </a:r>
            <a:r>
              <a:rPr lang="hr-HR" sz="2400" i="1" dirty="0" smtClean="0"/>
              <a:t>scenarij učenja, </a:t>
            </a:r>
            <a:r>
              <a:rPr lang="hr-HR" sz="2400" i="1" dirty="0"/>
              <a:t>već se </a:t>
            </a:r>
            <a:r>
              <a:rPr lang="hr-HR" sz="2400" i="1" dirty="0" smtClean="0"/>
              <a:t>usmjeravaju </a:t>
            </a:r>
            <a:r>
              <a:rPr lang="hr-HR" sz="2400" i="1" dirty="0"/>
              <a:t>isključivo na interaktivni dio. Moduli se stoga ne mogu smatrati kompletnim lekcijama ili zadacima, već mogu biti ugrađeni u iste</a:t>
            </a:r>
            <a:r>
              <a:rPr lang="hr-HR" sz="2400" i="1" dirty="0" smtClean="0"/>
              <a:t>.</a:t>
            </a:r>
          </a:p>
          <a:p>
            <a:pPr algn="r"/>
            <a:r>
              <a:rPr lang="hr-HR" sz="2400" i="1" dirty="0" smtClean="0"/>
              <a:t>(izvor: web)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30845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78" y="1212426"/>
            <a:ext cx="8838276" cy="5046708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874863" y="389889"/>
            <a:ext cx="3800168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Upotreba tražilice</a:t>
            </a:r>
            <a:endParaRPr lang="hr-HR" sz="2200" dirty="0"/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2176530" y="893325"/>
            <a:ext cx="77273" cy="12316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1" y="1024004"/>
            <a:ext cx="9363075" cy="5505450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462739" y="802013"/>
            <a:ext cx="7805498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Odabir s javno dostupnih web stranica (Wikipedija, Flickr)</a:t>
            </a:r>
            <a:endParaRPr lang="hr-HR" sz="2200" dirty="0"/>
          </a:p>
        </p:txBody>
      </p:sp>
      <p:sp>
        <p:nvSpPr>
          <p:cNvPr id="6" name="Zaobljeni pravokutnik 5"/>
          <p:cNvSpPr/>
          <p:nvPr/>
        </p:nvSpPr>
        <p:spPr>
          <a:xfrm>
            <a:off x="1313192" y="5693599"/>
            <a:ext cx="8809602" cy="446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462739" y="4668318"/>
            <a:ext cx="1934878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Mogućnosti:</a:t>
            </a:r>
            <a:endParaRPr lang="hr-HR" sz="2200" dirty="0"/>
          </a:p>
        </p:txBody>
      </p:sp>
      <p:cxnSp>
        <p:nvCxnSpPr>
          <p:cNvPr id="8" name="Ravni poveznik sa strelicom 7"/>
          <p:cNvCxnSpPr/>
          <p:nvPr/>
        </p:nvCxnSpPr>
        <p:spPr>
          <a:xfrm>
            <a:off x="2253803" y="5190186"/>
            <a:ext cx="377395" cy="5034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9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44" y="1460075"/>
            <a:ext cx="9258300" cy="5019675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720316" y="527765"/>
            <a:ext cx="3800167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Uređivanje fotografije</a:t>
            </a:r>
            <a:endParaRPr lang="hr-HR" sz="2200" dirty="0"/>
          </a:p>
        </p:txBody>
      </p:sp>
      <p:sp>
        <p:nvSpPr>
          <p:cNvPr id="4" name="Zaobljeni pravokutnik 3"/>
          <p:cNvSpPr/>
          <p:nvPr/>
        </p:nvSpPr>
        <p:spPr>
          <a:xfrm>
            <a:off x="8743854" y="3493697"/>
            <a:ext cx="2975919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200" dirty="0" smtClean="0"/>
              <a:t>Ne zaboravite spremiti promjene!</a:t>
            </a:r>
            <a:endParaRPr lang="hr-HR" sz="2200" dirty="0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4108361" y="1017431"/>
            <a:ext cx="631064" cy="11462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aobljeni pravokutnik 8"/>
          <p:cNvSpPr/>
          <p:nvPr/>
        </p:nvSpPr>
        <p:spPr>
          <a:xfrm>
            <a:off x="2240471" y="2236529"/>
            <a:ext cx="8191416" cy="9609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sa strelicom 9"/>
          <p:cNvCxnSpPr/>
          <p:nvPr/>
        </p:nvCxnSpPr>
        <p:spPr>
          <a:xfrm flipH="1" flipV="1">
            <a:off x="9865217" y="2833352"/>
            <a:ext cx="25758" cy="6603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76387"/>
            <a:ext cx="9372600" cy="3705225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1003652" y="608830"/>
            <a:ext cx="3800167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Odabir audio i video sadržaja</a:t>
            </a:r>
            <a:endParaRPr lang="hr-HR" sz="2200" dirty="0"/>
          </a:p>
        </p:txBody>
      </p:sp>
      <p:sp>
        <p:nvSpPr>
          <p:cNvPr id="5" name="Zaobljeni pravokutnik 4"/>
          <p:cNvSpPr/>
          <p:nvPr/>
        </p:nvSpPr>
        <p:spPr>
          <a:xfrm>
            <a:off x="2228045" y="2356834"/>
            <a:ext cx="7714445" cy="2691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6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11" y="425269"/>
            <a:ext cx="8518905" cy="224230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672" y="2923773"/>
            <a:ext cx="7601151" cy="3567386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424102" y="1407320"/>
            <a:ext cx="3800167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Upotreba tražilice</a:t>
            </a:r>
            <a:endParaRPr lang="hr-HR" sz="2200" dirty="0"/>
          </a:p>
        </p:txBody>
      </p:sp>
      <p:sp>
        <p:nvSpPr>
          <p:cNvPr id="5" name="Zaobljeni pravokutnik 4"/>
          <p:cNvSpPr/>
          <p:nvPr/>
        </p:nvSpPr>
        <p:spPr>
          <a:xfrm>
            <a:off x="5169560" y="2667570"/>
            <a:ext cx="1661373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isijeci</a:t>
            </a:r>
            <a:endParaRPr lang="hr-HR" sz="2200" dirty="0"/>
          </a:p>
        </p:txBody>
      </p:sp>
      <p:sp>
        <p:nvSpPr>
          <p:cNvPr id="6" name="Zaobljeni pravokutnik 5"/>
          <p:cNvSpPr/>
          <p:nvPr/>
        </p:nvSpPr>
        <p:spPr>
          <a:xfrm>
            <a:off x="8217948" y="4935651"/>
            <a:ext cx="3385917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Upotrijebi označeni isječak</a:t>
            </a:r>
            <a:endParaRPr lang="hr-HR" sz="2200" dirty="0"/>
          </a:p>
        </p:txBody>
      </p:sp>
      <p:cxnSp>
        <p:nvCxnSpPr>
          <p:cNvPr id="8" name="Ravni poveznik sa strelicom 7"/>
          <p:cNvCxnSpPr/>
          <p:nvPr/>
        </p:nvCxnSpPr>
        <p:spPr>
          <a:xfrm flipH="1" flipV="1">
            <a:off x="2730321" y="695459"/>
            <a:ext cx="51516" cy="8757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V="1">
            <a:off x="6568225" y="2415611"/>
            <a:ext cx="784302" cy="3919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H="1">
            <a:off x="8989454" y="5458343"/>
            <a:ext cx="51515" cy="5303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54" y="1999579"/>
            <a:ext cx="8905875" cy="3219450"/>
          </a:xfrm>
          <a:prstGeom prst="rect">
            <a:avLst/>
          </a:prstGeom>
        </p:spPr>
      </p:pic>
      <p:sp>
        <p:nvSpPr>
          <p:cNvPr id="5" name="Zaobljeni pravokutnik 4"/>
          <p:cNvSpPr/>
          <p:nvPr/>
        </p:nvSpPr>
        <p:spPr>
          <a:xfrm>
            <a:off x="1282454" y="1175500"/>
            <a:ext cx="4551676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Dodavanje pogrešnih elemenata</a:t>
            </a:r>
            <a:endParaRPr lang="hr-HR" sz="2200" dirty="0"/>
          </a:p>
        </p:txBody>
      </p:sp>
      <p:sp>
        <p:nvSpPr>
          <p:cNvPr id="6" name="Zaobljeni pravokutnik 5"/>
          <p:cNvSpPr/>
          <p:nvPr/>
        </p:nvSpPr>
        <p:spPr>
          <a:xfrm>
            <a:off x="3321849" y="5407012"/>
            <a:ext cx="2988799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Nestajanje parova</a:t>
            </a:r>
            <a:endParaRPr lang="hr-HR" sz="2200" dirty="0"/>
          </a:p>
        </p:txBody>
      </p:sp>
      <p:cxnSp>
        <p:nvCxnSpPr>
          <p:cNvPr id="8" name="Ravni poveznik sa strelicom 7"/>
          <p:cNvCxnSpPr/>
          <p:nvPr/>
        </p:nvCxnSpPr>
        <p:spPr>
          <a:xfrm flipH="1" flipV="1">
            <a:off x="1828801" y="5048519"/>
            <a:ext cx="1764405" cy="6954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50" y="1423384"/>
            <a:ext cx="9877425" cy="5067300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1118650" y="641696"/>
            <a:ext cx="6350185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Povratna informacija (po postavkama bosanskog jezika piše „</a:t>
            </a:r>
            <a:r>
              <a:rPr lang="hr-HR" sz="2200" dirty="0" err="1" smtClean="0"/>
              <a:t>tačno</a:t>
            </a:r>
            <a:r>
              <a:rPr lang="hr-HR" sz="2200" dirty="0" smtClean="0"/>
              <a:t>” – prepravite u točno)</a:t>
            </a:r>
            <a:endParaRPr lang="hr-HR" sz="2200" dirty="0"/>
          </a:p>
        </p:txBody>
      </p:sp>
      <p:sp>
        <p:nvSpPr>
          <p:cNvPr id="4" name="Zaobljeni pravokutnik 3"/>
          <p:cNvSpPr/>
          <p:nvPr/>
        </p:nvSpPr>
        <p:spPr>
          <a:xfrm>
            <a:off x="2420328" y="5683106"/>
            <a:ext cx="4946388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Odaberite završi izmjene i prikaži</a:t>
            </a:r>
            <a:endParaRPr lang="hr-HR" sz="2200" dirty="0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1609860" y="1068946"/>
            <a:ext cx="103030" cy="1326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>
            <a:off x="7147775" y="6066672"/>
            <a:ext cx="1223493" cy="37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30" y="535060"/>
            <a:ext cx="7662929" cy="4724570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887742" y="5618712"/>
            <a:ext cx="4044866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Ako trebate ponovno izmijeniti</a:t>
            </a:r>
            <a:endParaRPr lang="hr-HR" sz="2200" dirty="0"/>
          </a:p>
        </p:txBody>
      </p:sp>
      <p:sp>
        <p:nvSpPr>
          <p:cNvPr id="4" name="Zaobljeni pravokutnik 3"/>
          <p:cNvSpPr/>
          <p:nvPr/>
        </p:nvSpPr>
        <p:spPr>
          <a:xfrm>
            <a:off x="7146874" y="5618712"/>
            <a:ext cx="3800167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Sačuvaj aplikaciju</a:t>
            </a:r>
            <a:endParaRPr lang="hr-HR" sz="2200" dirty="0"/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2369713" y="5061397"/>
            <a:ext cx="296214" cy="759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H="1" flipV="1">
            <a:off x="9066727" y="5151549"/>
            <a:ext cx="360608" cy="6697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81" y="1406615"/>
            <a:ext cx="9410700" cy="4972050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4854435" y="570193"/>
            <a:ext cx="3800167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Sačuvana aplikacija</a:t>
            </a:r>
            <a:endParaRPr lang="hr-HR" sz="2200" dirty="0"/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7804598" y="1056068"/>
            <a:ext cx="1507530" cy="10560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819275"/>
            <a:ext cx="9667875" cy="3219450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1171077" y="969438"/>
            <a:ext cx="3800167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Dijeljenje aplikacije</a:t>
            </a:r>
            <a:endParaRPr lang="hr-HR" sz="2200" dirty="0"/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3181082" y="1493950"/>
            <a:ext cx="631064" cy="11462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8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 rot="20685052">
            <a:off x="838200" y="584067"/>
            <a:ext cx="3682285" cy="742457"/>
          </a:xfr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hr-HR" dirty="0" smtClean="0"/>
              <a:t>Mogućnosti…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838200" y="1935655"/>
            <a:ext cx="6533479" cy="16903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hr-HR" dirty="0" smtClean="0"/>
              <a:t>Pronalaženje digitalnih materijala za nastavu</a:t>
            </a:r>
          </a:p>
          <a:p>
            <a:r>
              <a:rPr lang="hr-HR" dirty="0" smtClean="0"/>
              <a:t>Nije potrebna registracija ni prijava</a:t>
            </a:r>
          </a:p>
          <a:p>
            <a:r>
              <a:rPr lang="hr-HR" dirty="0" smtClean="0"/>
              <a:t>Dostupni su materijali koji su javno objavljeni</a:t>
            </a:r>
            <a:endParaRPr lang="hr-HR" dirty="0"/>
          </a:p>
        </p:txBody>
      </p:sp>
      <p:sp>
        <p:nvSpPr>
          <p:cNvPr id="7" name="Rezervirano mjesto sadržaja 5"/>
          <p:cNvSpPr txBox="1">
            <a:spLocks/>
          </p:cNvSpPr>
          <p:nvPr/>
        </p:nvSpPr>
        <p:spPr>
          <a:xfrm rot="466104">
            <a:off x="807411" y="4332669"/>
            <a:ext cx="6595057" cy="16023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Izrađivanje osobnih digitalnih obrazovnih sadržaja</a:t>
            </a:r>
          </a:p>
          <a:p>
            <a:r>
              <a:rPr lang="hr-HR" dirty="0" smtClean="0"/>
              <a:t>Potrebna registracija/prijava (izrada korisničkog računa)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968" y="1891607"/>
            <a:ext cx="4195675" cy="3699412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9168338" y="3290553"/>
            <a:ext cx="602355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9168338" y="5133820"/>
            <a:ext cx="602355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11173285" y="3322751"/>
            <a:ext cx="602355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5019194" y="2780809"/>
            <a:ext cx="2352485" cy="651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80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27" y="963501"/>
            <a:ext cx="6543675" cy="5600700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707439" y="963501"/>
            <a:ext cx="2383492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Igra vješala</a:t>
            </a:r>
            <a:endParaRPr lang="hr-HR" sz="2200" dirty="0"/>
          </a:p>
        </p:txBody>
      </p:sp>
      <p:sp>
        <p:nvSpPr>
          <p:cNvPr id="5" name="Zaobljeni pravokutnik 4"/>
          <p:cNvSpPr/>
          <p:nvPr/>
        </p:nvSpPr>
        <p:spPr>
          <a:xfrm>
            <a:off x="7276563" y="3142445"/>
            <a:ext cx="2189409" cy="18931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6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965" y="548081"/>
            <a:ext cx="5476875" cy="6019800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574825" y="1239894"/>
            <a:ext cx="3800167" cy="18767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Odaberite tipkovnicu – nema č, ć, š, đ, ž,…</a:t>
            </a:r>
            <a:endParaRPr lang="hr-HR" sz="2800" dirty="0"/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4059460" y="2543577"/>
            <a:ext cx="1517092" cy="5731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2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16" y="1077264"/>
            <a:ext cx="8670649" cy="4924291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2240471" y="3181082"/>
            <a:ext cx="2086830" cy="10689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Zaobljeni pravokutnik 4"/>
          <p:cNvSpPr/>
          <p:nvPr/>
        </p:nvSpPr>
        <p:spPr>
          <a:xfrm>
            <a:off x="402531" y="257229"/>
            <a:ext cx="4491440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Slovo ć je unaprijed napisano</a:t>
            </a:r>
            <a:endParaRPr lang="hr-HR" sz="2200" i="1" dirty="0"/>
          </a:p>
        </p:txBody>
      </p:sp>
      <p:cxnSp>
        <p:nvCxnSpPr>
          <p:cNvPr id="6" name="Ravni poveznik sa strelicom 5"/>
          <p:cNvCxnSpPr/>
          <p:nvPr/>
        </p:nvCxnSpPr>
        <p:spPr>
          <a:xfrm flipH="1">
            <a:off x="3039414" y="785611"/>
            <a:ext cx="64394" cy="27174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2032983"/>
            <a:ext cx="9686925" cy="3848100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1252537" y="1136864"/>
            <a:ext cx="5959632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Izrada razreda: odaberite </a:t>
            </a:r>
            <a:r>
              <a:rPr lang="hr-HR" sz="2200" i="1" dirty="0" smtClean="0"/>
              <a:t>Pokreni novi razred</a:t>
            </a:r>
            <a:endParaRPr lang="hr-HR" sz="2200" i="1" dirty="0"/>
          </a:p>
        </p:txBody>
      </p:sp>
      <p:sp>
        <p:nvSpPr>
          <p:cNvPr id="4" name="Zaobljeni pravokutnik 3"/>
          <p:cNvSpPr/>
          <p:nvPr/>
        </p:nvSpPr>
        <p:spPr>
          <a:xfrm>
            <a:off x="2893023" y="4897495"/>
            <a:ext cx="5581276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Unesite naziv grupe, odaberite </a:t>
            </a:r>
            <a:r>
              <a:rPr lang="hr-HR" sz="2200" i="1" dirty="0" smtClean="0"/>
              <a:t>Napravi razred</a:t>
            </a:r>
            <a:endParaRPr lang="hr-HR" sz="2200" i="1" dirty="0"/>
          </a:p>
        </p:txBody>
      </p:sp>
      <p:cxnSp>
        <p:nvCxnSpPr>
          <p:cNvPr id="6" name="Ravni poveznik sa strelicom 5"/>
          <p:cNvCxnSpPr/>
          <p:nvPr/>
        </p:nvCxnSpPr>
        <p:spPr>
          <a:xfrm flipH="1">
            <a:off x="2627290" y="1635617"/>
            <a:ext cx="973999" cy="25587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 flipH="1" flipV="1">
            <a:off x="5215944" y="4550003"/>
            <a:ext cx="467717" cy="5371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08" y="1840472"/>
            <a:ext cx="9267825" cy="3486150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1333298" y="1059591"/>
            <a:ext cx="7694792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Izradite korisničke račune za svoje učenike</a:t>
            </a:r>
            <a:endParaRPr lang="hr-HR" sz="3200" dirty="0"/>
          </a:p>
        </p:txBody>
      </p:sp>
      <p:sp>
        <p:nvSpPr>
          <p:cNvPr id="4" name="Zaobljeni pravokutnik 3"/>
          <p:cNvSpPr/>
          <p:nvPr/>
        </p:nvSpPr>
        <p:spPr>
          <a:xfrm>
            <a:off x="5684781" y="5471407"/>
            <a:ext cx="5032252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Ne zaboravite spremiti promjene </a:t>
            </a:r>
            <a:r>
              <a:rPr lang="hr-HR" sz="2200" dirty="0" smtClean="0">
                <a:sym typeface="Wingdings" panose="05000000000000000000" pitchFamily="2" charset="2"/>
              </a:rPr>
              <a:t></a:t>
            </a:r>
            <a:endParaRPr lang="hr-HR" sz="2200" dirty="0"/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9813701" y="4958366"/>
            <a:ext cx="51516" cy="643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9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85" y="2794715"/>
            <a:ext cx="10190703" cy="3365545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523310" y="488995"/>
            <a:ext cx="3800167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 smtClean="0"/>
              <a:t>Statistika razreda</a:t>
            </a:r>
            <a:endParaRPr lang="hr-HR" sz="2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85" y="1374736"/>
            <a:ext cx="10074030" cy="1112138"/>
          </a:xfrm>
          <a:prstGeom prst="rect">
            <a:avLst/>
          </a:prstGeom>
        </p:spPr>
      </p:pic>
      <p:cxnSp>
        <p:nvCxnSpPr>
          <p:cNvPr id="7" name="Ravni poveznik sa strelicom 6"/>
          <p:cNvCxnSpPr/>
          <p:nvPr/>
        </p:nvCxnSpPr>
        <p:spPr>
          <a:xfrm flipH="1">
            <a:off x="3503054" y="2086377"/>
            <a:ext cx="5937160" cy="14166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1629512" y="1445956"/>
            <a:ext cx="3509158" cy="1026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800" b="1" dirty="0" smtClean="0"/>
              <a:t>Pitanja?</a:t>
            </a:r>
            <a:endParaRPr lang="hr-HR" sz="48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27" y="965112"/>
            <a:ext cx="4869017" cy="48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24" y="2992392"/>
            <a:ext cx="11172825" cy="2238375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32314" y="893325"/>
            <a:ext cx="776596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b="1" dirty="0" smtClean="0"/>
              <a:t>Novo druženje na </a:t>
            </a:r>
            <a:r>
              <a:rPr lang="hr-HR" sz="4400" b="1" dirty="0" err="1" smtClean="0"/>
              <a:t>webinaru</a:t>
            </a:r>
            <a:r>
              <a:rPr lang="hr-HR" sz="4400" b="1" dirty="0" smtClean="0"/>
              <a:t>: </a:t>
            </a:r>
            <a:endParaRPr lang="hr-HR" sz="4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18" y="202838"/>
            <a:ext cx="1376633" cy="69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32314" y="893325"/>
            <a:ext cx="776596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b="1" dirty="0" smtClean="0"/>
              <a:t>Novo druženje na </a:t>
            </a:r>
            <a:r>
              <a:rPr lang="hr-HR" sz="4400" b="1" dirty="0" smtClean="0"/>
              <a:t>satu: </a:t>
            </a:r>
            <a:endParaRPr lang="hr-HR" sz="4400" b="1" dirty="0"/>
          </a:p>
        </p:txBody>
      </p:sp>
      <p:sp>
        <p:nvSpPr>
          <p:cNvPr id="7" name="Zaobljeni pravokutnik 6"/>
          <p:cNvSpPr/>
          <p:nvPr/>
        </p:nvSpPr>
        <p:spPr>
          <a:xfrm>
            <a:off x="7156800" y="5026283"/>
            <a:ext cx="4333406" cy="636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Hvala na pažnji!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5169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2421" y="2096082"/>
            <a:ext cx="10515600" cy="43513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Izrađeni materijal može biti javno dostupan ili ograničen na korisnike s kojima ste ga podijelili </a:t>
            </a:r>
          </a:p>
          <a:p>
            <a:r>
              <a:rPr lang="hr-HR" dirty="0" smtClean="0"/>
              <a:t>Dijeljenje izrađenih sadržaja: poveznicom, QR kodom</a:t>
            </a:r>
          </a:p>
          <a:p>
            <a:r>
              <a:rPr lang="hr-HR" dirty="0" smtClean="0"/>
              <a:t>Slaganje materijala po kategorijama</a:t>
            </a:r>
          </a:p>
          <a:p>
            <a:r>
              <a:rPr lang="hr-HR" dirty="0" smtClean="0"/>
              <a:t>Izrada razreda – postavljanje zadataka i materijala izrađenih za određene skupine učenika</a:t>
            </a:r>
          </a:p>
          <a:p>
            <a:pPr lvl="1"/>
            <a:r>
              <a:rPr lang="hr-HR" dirty="0" smtClean="0"/>
              <a:t>Zatvoreno okruženje pruža sigurnost učenicima</a:t>
            </a:r>
          </a:p>
          <a:p>
            <a:pPr lvl="1"/>
            <a:r>
              <a:rPr lang="hr-HR" dirty="0" smtClean="0"/>
              <a:t>Praćenje rada učenika</a:t>
            </a:r>
          </a:p>
          <a:p>
            <a:pPr lvl="1"/>
            <a:r>
              <a:rPr lang="hr-HR" dirty="0" smtClean="0"/>
              <a:t>Praćenje statistike razreda</a:t>
            </a:r>
          </a:p>
          <a:p>
            <a:endParaRPr lang="hr-HR" dirty="0"/>
          </a:p>
        </p:txBody>
      </p:sp>
      <p:sp>
        <p:nvSpPr>
          <p:cNvPr id="4" name="Naslov 4"/>
          <p:cNvSpPr txBox="1">
            <a:spLocks/>
          </p:cNvSpPr>
          <p:nvPr/>
        </p:nvSpPr>
        <p:spPr>
          <a:xfrm rot="20789407">
            <a:off x="838200" y="584067"/>
            <a:ext cx="3682285" cy="742457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Mogućnosti…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252" y="4720509"/>
            <a:ext cx="1481272" cy="14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71245" y="1903836"/>
            <a:ext cx="6838681" cy="2991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/>
              <a:t>s</a:t>
            </a:r>
            <a:r>
              <a:rPr lang="hr-HR" dirty="0" smtClean="0"/>
              <a:t>vi oblici rada: individualno, u paru, u skupini</a:t>
            </a:r>
          </a:p>
          <a:p>
            <a:r>
              <a:rPr lang="hr-HR" i="1" dirty="0" err="1" smtClean="0"/>
              <a:t>Blended</a:t>
            </a:r>
            <a:r>
              <a:rPr lang="hr-HR" i="1" dirty="0" smtClean="0"/>
              <a:t> </a:t>
            </a:r>
            <a:r>
              <a:rPr lang="hr-HR" i="1" dirty="0" err="1" smtClean="0"/>
              <a:t>learning</a:t>
            </a:r>
            <a:r>
              <a:rPr lang="hr-HR" i="1" dirty="0" smtClean="0"/>
              <a:t> </a:t>
            </a:r>
            <a:r>
              <a:rPr lang="hr-HR" dirty="0" smtClean="0"/>
              <a:t>– kombinacija tradicionalne nastave u učionici s online digitalnim sadržajima</a:t>
            </a:r>
          </a:p>
          <a:p>
            <a:r>
              <a:rPr lang="hr-HR" dirty="0"/>
              <a:t>d</a:t>
            </a:r>
            <a:r>
              <a:rPr lang="hr-HR" dirty="0" smtClean="0"/>
              <a:t>igitalna domaća zadaća – obrnuta učionica</a:t>
            </a:r>
            <a:endParaRPr lang="hr-HR" dirty="0"/>
          </a:p>
        </p:txBody>
      </p:sp>
      <p:sp>
        <p:nvSpPr>
          <p:cNvPr id="4" name="Naslov 4"/>
          <p:cNvSpPr txBox="1">
            <a:spLocks/>
          </p:cNvSpPr>
          <p:nvPr/>
        </p:nvSpPr>
        <p:spPr>
          <a:xfrm rot="20789407">
            <a:off x="838200" y="584067"/>
            <a:ext cx="3682285" cy="742457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Mogućnosti…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8" y="1903836"/>
            <a:ext cx="3995907" cy="29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1222843">
            <a:off x="851079" y="983311"/>
            <a:ext cx="4725473" cy="9098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b="1" dirty="0" smtClean="0"/>
              <a:t>Tehnički preduvjeti: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 rot="473206">
            <a:off x="1082896" y="2933210"/>
            <a:ext cx="5305023" cy="17804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Računalo s pristupom internetu</a:t>
            </a:r>
          </a:p>
          <a:p>
            <a:r>
              <a:rPr lang="hr-HR" dirty="0" smtClean="0"/>
              <a:t>Projektor i platno</a:t>
            </a:r>
          </a:p>
          <a:p>
            <a:r>
              <a:rPr lang="hr-HR" dirty="0" smtClean="0"/>
              <a:t>Izrađeni digitalni materijal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84" y="4007220"/>
            <a:ext cx="4361936" cy="24695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84" y="1229054"/>
            <a:ext cx="4376528" cy="24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95022" y="1838504"/>
            <a:ext cx="7816403" cy="14971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Posjetite web stranicu LearningApps.org</a:t>
            </a:r>
          </a:p>
          <a:p>
            <a:pPr marL="0" indent="0">
              <a:buNone/>
            </a:pPr>
            <a:r>
              <a:rPr lang="hr-HR" sz="3600" dirty="0">
                <a:hlinkClick r:id="rId2"/>
              </a:rPr>
              <a:t>https://learningapps.org/</a:t>
            </a:r>
            <a:endParaRPr lang="hr-HR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984" y="3710054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54" y="880446"/>
            <a:ext cx="8485433" cy="5688383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>
            <a:off x="6890197" y="721217"/>
            <a:ext cx="1596980" cy="2962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utnik 7"/>
          <p:cNvSpPr/>
          <p:nvPr/>
        </p:nvSpPr>
        <p:spPr>
          <a:xfrm>
            <a:off x="2859110" y="275139"/>
            <a:ext cx="3902298" cy="60530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r-HR" dirty="0" smtClean="0"/>
              <a:t>Kliknite na trokutić pokraj zastave. </a:t>
            </a:r>
          </a:p>
          <a:p>
            <a:pPr algn="r"/>
            <a:r>
              <a:rPr lang="hr-HR" dirty="0" smtClean="0"/>
              <a:t>U padajućem izborniku odberite jezik 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62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93" y="194762"/>
            <a:ext cx="8788105" cy="6408221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4582862" y="4325701"/>
            <a:ext cx="2727702" cy="3874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Ravni poveznik sa strelicom 7"/>
          <p:cNvCxnSpPr/>
          <p:nvPr/>
        </p:nvCxnSpPr>
        <p:spPr>
          <a:xfrm flipV="1">
            <a:off x="3438703" y="4713159"/>
            <a:ext cx="1644178" cy="11297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utnik 10"/>
          <p:cNvSpPr/>
          <p:nvPr/>
        </p:nvSpPr>
        <p:spPr>
          <a:xfrm>
            <a:off x="1255362" y="5842861"/>
            <a:ext cx="2183341" cy="60530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r-HR" sz="2800" b="1" dirty="0" smtClean="0"/>
              <a:t>Prva prijava</a:t>
            </a:r>
            <a:endParaRPr lang="hr-HR" sz="2800" b="1" dirty="0"/>
          </a:p>
        </p:txBody>
      </p:sp>
      <p:sp>
        <p:nvSpPr>
          <p:cNvPr id="14" name="Pravokutnik 13"/>
          <p:cNvSpPr/>
          <p:nvPr/>
        </p:nvSpPr>
        <p:spPr>
          <a:xfrm>
            <a:off x="611221" y="2227962"/>
            <a:ext cx="3471622" cy="605307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Svaka sljedeća prijava </a:t>
            </a:r>
            <a:endParaRPr lang="hr-HR" sz="2400" b="1" dirty="0"/>
          </a:p>
        </p:txBody>
      </p:sp>
      <p:cxnSp>
        <p:nvCxnSpPr>
          <p:cNvPr id="15" name="Ravni poveznik sa strelicom 14"/>
          <p:cNvCxnSpPr/>
          <p:nvPr/>
        </p:nvCxnSpPr>
        <p:spPr>
          <a:xfrm>
            <a:off x="4082843" y="2631062"/>
            <a:ext cx="1000038" cy="411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539</Words>
  <Application>Microsoft Office PowerPoint</Application>
  <PresentationFormat>Široki zaslon</PresentationFormat>
  <Paragraphs>92</Paragraphs>
  <Slides>38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Wingdings</vt:lpstr>
      <vt:lpstr>Tema sustava Office</vt:lpstr>
      <vt:lpstr>Learning Apps</vt:lpstr>
      <vt:lpstr>https://learningapps.org/</vt:lpstr>
      <vt:lpstr>Mogućnosti…</vt:lpstr>
      <vt:lpstr>PowerPoint prezentacija</vt:lpstr>
      <vt:lpstr>PowerPoint prezentacija</vt:lpstr>
      <vt:lpstr>Tehnički preduvjeti: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Adrijana Leko</dc:creator>
  <cp:lastModifiedBy>Profesor</cp:lastModifiedBy>
  <cp:revision>34</cp:revision>
  <dcterms:created xsi:type="dcterms:W3CDTF">2018-05-14T18:09:39Z</dcterms:created>
  <dcterms:modified xsi:type="dcterms:W3CDTF">2019-03-21T13:38:22Z</dcterms:modified>
</cp:coreProperties>
</file>